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5" r:id="rId16"/>
    <p:sldId id="270" r:id="rId17"/>
    <p:sldId id="271" r:id="rId18"/>
    <p:sldId id="272" r:id="rId19"/>
    <p:sldId id="273" r:id="rId20"/>
    <p:sldId id="274" r:id="rId21"/>
    <p:sldId id="275" r:id="rId22"/>
    <p:sldId id="276" r:id="rId23"/>
    <p:sldId id="283"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955"/>
    <a:srgbClr val="6B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88CA-0B58-324C-8540-040C20465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567BA-7072-3D4F-BDC8-241223C1AF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81D3F-5930-F24C-9A7F-F3E09EBC148D}"/>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5" name="Footer Placeholder 4">
            <a:extLst>
              <a:ext uri="{FF2B5EF4-FFF2-40B4-BE49-F238E27FC236}">
                <a16:creationId xmlns:a16="http://schemas.microsoft.com/office/drawing/2014/main" id="{C60AFF7F-A383-7C49-986F-A21EBB926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481FD8-329E-E043-815B-1983B1E336AE}"/>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80907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72F1-89AF-2948-9923-C9BD6773AA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965EDA-7C1C-444B-9D2C-9109DBCF9B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0E61D-EC49-044D-8BB0-45F04E137E3B}"/>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5" name="Footer Placeholder 4">
            <a:extLst>
              <a:ext uri="{FF2B5EF4-FFF2-40B4-BE49-F238E27FC236}">
                <a16:creationId xmlns:a16="http://schemas.microsoft.com/office/drawing/2014/main" id="{BE8920C9-55F5-B745-9E95-E2C86D37B3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B72CD1-77B3-2545-8AD7-14A19F9869F7}"/>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98810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6A0A8-6A26-4145-9649-0BF0E1C766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A934D5-7354-E442-9EF3-6068464653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105CB-BB6C-FE41-B22A-549819B57AFF}"/>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5" name="Footer Placeholder 4">
            <a:extLst>
              <a:ext uri="{FF2B5EF4-FFF2-40B4-BE49-F238E27FC236}">
                <a16:creationId xmlns:a16="http://schemas.microsoft.com/office/drawing/2014/main" id="{DCF10366-6130-0F48-B96C-821F2E79CE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AB215A-7148-4A4E-B383-987D0DD5883A}"/>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289937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D0A7-83AF-724B-A2F5-7A0900CA2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1C1D8-9999-6A42-80DF-74BF0D16C1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4DFF5-A7CB-804E-8313-1B51A5D5FB06}"/>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5" name="Footer Placeholder 4">
            <a:extLst>
              <a:ext uri="{FF2B5EF4-FFF2-40B4-BE49-F238E27FC236}">
                <a16:creationId xmlns:a16="http://schemas.microsoft.com/office/drawing/2014/main" id="{7407F269-5429-B444-9A78-267A9C1FB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B66C06-9F27-8B4D-B6BB-26DF893C60EE}"/>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111765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A5AA-A2A3-2248-A524-BE78E0CBD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9DA7D-DA98-6348-B970-AB260E04D0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D00F2D-9CDC-584F-8C7D-F9172FB1B5D4}"/>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5" name="Footer Placeholder 4">
            <a:extLst>
              <a:ext uri="{FF2B5EF4-FFF2-40B4-BE49-F238E27FC236}">
                <a16:creationId xmlns:a16="http://schemas.microsoft.com/office/drawing/2014/main" id="{5E5B3629-F4CF-3941-BD1B-BD666FD9AF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AA5AD7-8D20-5E42-BEF3-3F1659892A72}"/>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125126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B26D-D3D4-3A45-AA60-B743F0D7F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E85B5-23B4-C54C-9D19-DC16843971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4BAD7-823B-F042-97A7-0475F695B8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1D7083-2454-CF4E-8D94-51004E50B72B}"/>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6" name="Footer Placeholder 5">
            <a:extLst>
              <a:ext uri="{FF2B5EF4-FFF2-40B4-BE49-F238E27FC236}">
                <a16:creationId xmlns:a16="http://schemas.microsoft.com/office/drawing/2014/main" id="{64DBA55E-0235-5448-BF69-B8D57F422D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2F8CE7-2DE4-2D4B-BD1A-5CA60D7D09BB}"/>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86439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95B7-48DD-A444-89FE-F0D399504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48DC5-83DE-4043-977C-F901C7DE1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8BF081-9F27-2944-A35E-E8D54E29E0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5C368-B0F0-1144-9966-9D03F9B8B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CB8E32-54A7-5F4B-B003-9794729162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133A95-CB86-8B4B-8F63-457867D2D371}"/>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8" name="Footer Placeholder 7">
            <a:extLst>
              <a:ext uri="{FF2B5EF4-FFF2-40B4-BE49-F238E27FC236}">
                <a16:creationId xmlns:a16="http://schemas.microsoft.com/office/drawing/2014/main" id="{1828F495-8DB2-5046-8CBA-DB0FF7DDD2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385960-BD1C-EC48-B058-4840CC20EF60}"/>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415363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AF84-0AC8-544D-A19D-7237ECC224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EB235E-8081-334F-8349-531B5DFF1F5A}"/>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4" name="Footer Placeholder 3">
            <a:extLst>
              <a:ext uri="{FF2B5EF4-FFF2-40B4-BE49-F238E27FC236}">
                <a16:creationId xmlns:a16="http://schemas.microsoft.com/office/drawing/2014/main" id="{4AE9B438-94D8-DB45-8B97-533F326880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0B91F8-E5B6-B742-8CDD-EB49005A8F2F}"/>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300687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358DB-9F5F-AD43-9A72-84E47759302D}"/>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3" name="Footer Placeholder 2">
            <a:extLst>
              <a:ext uri="{FF2B5EF4-FFF2-40B4-BE49-F238E27FC236}">
                <a16:creationId xmlns:a16="http://schemas.microsoft.com/office/drawing/2014/main" id="{7976C19E-08DF-F944-97CF-84E58F9375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5CEF260-A7E5-EF4E-911E-95D93E182956}"/>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37033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F36D-6041-BC41-B03F-875ADBEA3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388BE-FCA9-4748-AA50-B164E5A8D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F56CA5-3F81-F449-915C-6F8DB2216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543679-FED8-B24D-81CF-451AAD74D2B3}"/>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6" name="Footer Placeholder 5">
            <a:extLst>
              <a:ext uri="{FF2B5EF4-FFF2-40B4-BE49-F238E27FC236}">
                <a16:creationId xmlns:a16="http://schemas.microsoft.com/office/drawing/2014/main" id="{990F50EA-9DDC-5B41-B2A9-D5B8437B55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C9E956-3782-524B-A8CF-78C9678AFB48}"/>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99169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78E4-41A3-7849-859F-F5AB9C503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1BBA9E-5C6A-C642-8E8A-B211C0E0C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0D83949-45B4-164B-85AD-35379364F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149D21-4578-3D40-88AE-435C379520B4}"/>
              </a:ext>
            </a:extLst>
          </p:cNvPr>
          <p:cNvSpPr>
            <a:spLocks noGrp="1"/>
          </p:cNvSpPr>
          <p:nvPr>
            <p:ph type="dt" sz="half" idx="10"/>
          </p:nvPr>
        </p:nvSpPr>
        <p:spPr/>
        <p:txBody>
          <a:bodyPr/>
          <a:lstStyle/>
          <a:p>
            <a:fld id="{FCA71001-55E0-0345-8033-4BBF1EA35998}" type="datetimeFigureOut">
              <a:rPr lang="en-US" smtClean="0"/>
              <a:t>5/23/18</a:t>
            </a:fld>
            <a:endParaRPr lang="en-US" dirty="0"/>
          </a:p>
        </p:txBody>
      </p:sp>
      <p:sp>
        <p:nvSpPr>
          <p:cNvPr id="6" name="Footer Placeholder 5">
            <a:extLst>
              <a:ext uri="{FF2B5EF4-FFF2-40B4-BE49-F238E27FC236}">
                <a16:creationId xmlns:a16="http://schemas.microsoft.com/office/drawing/2014/main" id="{82FB7B04-141B-CB4A-9B29-D54B260105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45885C-70ED-3A4F-B02A-78C254476D07}"/>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102443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95227-2CCE-0848-85C2-CE1710CFE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BAF24-64F1-6348-A43D-E96E3B577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39594-6AB1-364A-9366-55A3C25E5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1001-55E0-0345-8033-4BBF1EA35998}" type="datetimeFigureOut">
              <a:rPr lang="en-US" smtClean="0"/>
              <a:t>5/23/18</a:t>
            </a:fld>
            <a:endParaRPr lang="en-US" dirty="0"/>
          </a:p>
        </p:txBody>
      </p:sp>
      <p:sp>
        <p:nvSpPr>
          <p:cNvPr id="5" name="Footer Placeholder 4">
            <a:extLst>
              <a:ext uri="{FF2B5EF4-FFF2-40B4-BE49-F238E27FC236}">
                <a16:creationId xmlns:a16="http://schemas.microsoft.com/office/drawing/2014/main" id="{75E29A2B-A6FD-B343-A16E-03FBD5F2A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8D219B-4B1D-3647-BDB9-DD3685183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512C5-6182-F84A-95EE-B28F62CD2249}" type="slidenum">
              <a:rPr lang="en-US" smtClean="0"/>
              <a:t>‹#›</a:t>
            </a:fld>
            <a:endParaRPr lang="en-US" dirty="0"/>
          </a:p>
        </p:txBody>
      </p:sp>
    </p:spTree>
    <p:extLst>
      <p:ext uri="{BB962C8B-B14F-4D97-AF65-F5344CB8AC3E}">
        <p14:creationId xmlns:p14="http://schemas.microsoft.com/office/powerpoint/2010/main" val="217578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sam@omnilyteusa.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sam@omnilyteus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2D4C4-B8DF-E04D-B000-926BA2654D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2480553" y="709457"/>
            <a:ext cx="6694167" cy="195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A23024F5-830A-CD4A-B961-79A0D35F3821}"/>
              </a:ext>
            </a:extLst>
          </p:cNvPr>
          <p:cNvPicPr/>
          <p:nvPr/>
        </p:nvPicPr>
        <p:blipFill>
          <a:blip r:embed="rId3">
            <a:extLst>
              <a:ext uri="{28A0092B-C50C-407E-A947-70E740481C1C}">
                <a14:useLocalDpi xmlns:a14="http://schemas.microsoft.com/office/drawing/2010/main" val="0"/>
              </a:ext>
            </a:extLst>
          </a:blip>
          <a:stretch>
            <a:fillRect/>
          </a:stretch>
        </p:blipFill>
        <p:spPr>
          <a:xfrm>
            <a:off x="991433" y="3083587"/>
            <a:ext cx="4060636" cy="2871450"/>
          </a:xfrm>
          <a:prstGeom prst="rect">
            <a:avLst/>
          </a:prstGeom>
          <a:ln>
            <a:noFill/>
          </a:ln>
          <a:effectLst>
            <a:softEdge rad="112500"/>
          </a:effectLst>
        </p:spPr>
      </p:pic>
      <p:sp>
        <p:nvSpPr>
          <p:cNvPr id="6" name="TextBox 5">
            <a:extLst>
              <a:ext uri="{FF2B5EF4-FFF2-40B4-BE49-F238E27FC236}">
                <a16:creationId xmlns:a16="http://schemas.microsoft.com/office/drawing/2014/main" id="{0B2E33FC-9479-C74A-A830-B517B9BE7639}"/>
              </a:ext>
            </a:extLst>
          </p:cNvPr>
          <p:cNvSpPr txBox="1"/>
          <p:nvPr/>
        </p:nvSpPr>
        <p:spPr>
          <a:xfrm>
            <a:off x="5827636" y="3083587"/>
            <a:ext cx="6019800" cy="3477875"/>
          </a:xfrm>
          <a:prstGeom prst="rect">
            <a:avLst/>
          </a:prstGeom>
          <a:noFill/>
        </p:spPr>
        <p:txBody>
          <a:bodyPr wrap="square" rtlCol="0">
            <a:spAutoFit/>
          </a:bodyPr>
          <a:lstStyle/>
          <a:p>
            <a:r>
              <a:rPr lang="en-US" sz="3200" dirty="0">
                <a:solidFill>
                  <a:srgbClr val="6BA6C4"/>
                </a:solidFill>
                <a:latin typeface="Gidole" panose="02000503000000000000" pitchFamily="2" charset="0"/>
              </a:rPr>
              <a:t>Sam Hofer</a:t>
            </a:r>
            <a:r>
              <a:rPr lang="en-US" sz="3200" dirty="0">
                <a:solidFill>
                  <a:srgbClr val="143955"/>
                </a:solidFill>
                <a:latin typeface="Gidole" panose="02000503000000000000" pitchFamily="2" charset="0"/>
              </a:rPr>
              <a:t>: Sales &amp; Marketing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Phone</a:t>
            </a:r>
            <a:r>
              <a:rPr lang="en-US" sz="3200" dirty="0">
                <a:solidFill>
                  <a:srgbClr val="143955"/>
                </a:solidFill>
                <a:latin typeface="Gidole" panose="02000503000000000000" pitchFamily="2" charset="0"/>
              </a:rPr>
              <a:t>: 270-318-0677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Email</a:t>
            </a:r>
            <a:r>
              <a:rPr lang="en-US" sz="3200" dirty="0">
                <a:latin typeface="Gidole" panose="02000503000000000000" pitchFamily="2" charset="0"/>
              </a:rPr>
              <a:t>: </a:t>
            </a:r>
            <a:r>
              <a:rPr lang="en-US" sz="3200" u="sng" dirty="0">
                <a:solidFill>
                  <a:srgbClr val="143955"/>
                </a:solidFill>
                <a:latin typeface="Gidole" panose="02000503000000000000" pitchFamily="2" charset="0"/>
                <a:hlinkClick r:id="rId4"/>
              </a:rPr>
              <a:t>sam@OmniLyteUSA.com</a:t>
            </a:r>
            <a:r>
              <a:rPr lang="en-US" sz="3200" dirty="0">
                <a:solidFill>
                  <a:srgbClr val="143955"/>
                </a:solidFill>
                <a:latin typeface="Gidole" panose="02000503000000000000" pitchFamily="2" charset="0"/>
              </a:rPr>
              <a:t> </a:t>
            </a: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Website</a:t>
            </a:r>
            <a:r>
              <a:rPr lang="en-US" sz="3200" dirty="0">
                <a:solidFill>
                  <a:srgbClr val="143955"/>
                </a:solidFill>
                <a:latin typeface="Gidole" panose="02000503000000000000" pitchFamily="2" charset="0"/>
              </a:rPr>
              <a:t>: omnilytecentral.com</a:t>
            </a:r>
          </a:p>
          <a:p>
            <a:endParaRPr lang="en-US" sz="3200" dirty="0">
              <a:solidFill>
                <a:srgbClr val="143955"/>
              </a:solidFill>
              <a:latin typeface="Gidole" panose="02000503000000000000" pitchFamily="2" charset="0"/>
            </a:endParaRPr>
          </a:p>
        </p:txBody>
      </p:sp>
    </p:spTree>
    <p:extLst>
      <p:ext uri="{BB962C8B-B14F-4D97-AF65-F5344CB8AC3E}">
        <p14:creationId xmlns:p14="http://schemas.microsoft.com/office/powerpoint/2010/main" val="356396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19309F88-59E6-9149-A6C3-D478A3794224}"/>
              </a:ext>
            </a:extLst>
          </p:cNvPr>
          <p:cNvSpPr>
            <a:spLocks noGrp="1"/>
          </p:cNvSpPr>
          <p:nvPr>
            <p:ph type="title"/>
          </p:nvPr>
        </p:nvSpPr>
        <p:spPr/>
        <p:txBody>
          <a:bodyPr>
            <a:normAutofit/>
          </a:bodyPr>
          <a:lstStyle/>
          <a:p>
            <a:pPr algn="ctr"/>
            <a:r>
              <a:rPr lang="en-US" sz="6000" b="1" dirty="0">
                <a:solidFill>
                  <a:srgbClr val="6BA6C4"/>
                </a:solidFill>
              </a:rPr>
              <a:t>ORP AND BACTERIAL ACTIVITY</a:t>
            </a:r>
          </a:p>
        </p:txBody>
      </p:sp>
      <p:graphicFrame>
        <p:nvGraphicFramePr>
          <p:cNvPr id="6" name="Table 5">
            <a:extLst>
              <a:ext uri="{FF2B5EF4-FFF2-40B4-BE49-F238E27FC236}">
                <a16:creationId xmlns:a16="http://schemas.microsoft.com/office/drawing/2014/main" id="{4A476BFA-6594-C34F-B5A8-EA06DD977857}"/>
              </a:ext>
            </a:extLst>
          </p:cNvPr>
          <p:cNvGraphicFramePr>
            <a:graphicFrameLocks noGrp="1"/>
          </p:cNvGraphicFramePr>
          <p:nvPr>
            <p:extLst>
              <p:ext uri="{D42A27DB-BD31-4B8C-83A1-F6EECF244321}">
                <p14:modId xmlns:p14="http://schemas.microsoft.com/office/powerpoint/2010/main" val="791991442"/>
              </p:ext>
            </p:extLst>
          </p:nvPr>
        </p:nvGraphicFramePr>
        <p:xfrm>
          <a:off x="6491414" y="2014160"/>
          <a:ext cx="4763530" cy="3330693"/>
        </p:xfrm>
        <a:graphic>
          <a:graphicData uri="http://schemas.openxmlformats.org/drawingml/2006/table">
            <a:tbl>
              <a:tblPr firstRow="1" bandRow="1">
                <a:tableStyleId>{5C22544A-7EE6-4342-B048-85BDC9FD1C3A}</a:tableStyleId>
              </a:tblPr>
              <a:tblGrid>
                <a:gridCol w="1693700">
                  <a:extLst>
                    <a:ext uri="{9D8B030D-6E8A-4147-A177-3AD203B41FA5}">
                      <a16:colId xmlns:a16="http://schemas.microsoft.com/office/drawing/2014/main" val="20000"/>
                    </a:ext>
                  </a:extLst>
                </a:gridCol>
                <a:gridCol w="3069830">
                  <a:extLst>
                    <a:ext uri="{9D8B030D-6E8A-4147-A177-3AD203B41FA5}">
                      <a16:colId xmlns:a16="http://schemas.microsoft.com/office/drawing/2014/main" val="20001"/>
                    </a:ext>
                  </a:extLst>
                </a:gridCol>
              </a:tblGrid>
              <a:tr h="1003993">
                <a:tc>
                  <a:txBody>
                    <a:bodyPr/>
                    <a:lstStyle/>
                    <a:p>
                      <a:pPr algn="ctr"/>
                      <a:r>
                        <a:rPr lang="en-US" dirty="0"/>
                        <a:t>ORP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Coliform count in </a:t>
                      </a:r>
                    </a:p>
                    <a:p>
                      <a:pPr algn="ctr"/>
                      <a:r>
                        <a:rPr lang="en-US" dirty="0"/>
                        <a:t>100 ml of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1675">
                <a:tc>
                  <a:txBody>
                    <a:bodyPr/>
                    <a:lstStyle/>
                    <a:p>
                      <a:pPr algn="ctr"/>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1675">
                <a:tc>
                  <a:txBody>
                    <a:bodyPr/>
                    <a:lstStyle/>
                    <a:p>
                      <a:pPr algn="ct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1675">
                <a:tc>
                  <a:txBody>
                    <a:bodyPr/>
                    <a:lstStyle/>
                    <a:p>
                      <a:pPr algn="ctr"/>
                      <a:r>
                        <a:rPr lang="en-US"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1675">
                <a:tc>
                  <a:txBody>
                    <a:bodyPr/>
                    <a:lstStyle/>
                    <a:p>
                      <a:pPr algn="ctr"/>
                      <a:r>
                        <a:rPr lang="en-US"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3F70A9F8-89F9-B342-BC8C-9AD25C51B5BE}"/>
              </a:ext>
            </a:extLst>
          </p:cNvPr>
          <p:cNvSpPr txBox="1"/>
          <p:nvPr/>
        </p:nvSpPr>
        <p:spPr>
          <a:xfrm>
            <a:off x="1445740" y="2335435"/>
            <a:ext cx="4201297" cy="2677656"/>
          </a:xfrm>
          <a:prstGeom prst="rect">
            <a:avLst/>
          </a:prstGeom>
          <a:noFill/>
        </p:spPr>
        <p:txBody>
          <a:bodyPr wrap="square" rtlCol="0">
            <a:spAutoFit/>
          </a:bodyPr>
          <a:lstStyle/>
          <a:p>
            <a:r>
              <a:rPr lang="en-US" sz="2400" dirty="0">
                <a:solidFill>
                  <a:srgbClr val="143955"/>
                </a:solidFill>
                <a:latin typeface="Gidole" panose="02000503000000000000" pitchFamily="2" charset="0"/>
                <a:ea typeface="Tahoma" panose="020B0604030504040204" pitchFamily="34" charset="0"/>
                <a:cs typeface="Tahoma" panose="020B0604030504040204" pitchFamily="34" charset="0"/>
              </a:rPr>
              <a:t>There is a direct relationship between the ORP level and the Coliform count in water.  An ORP meter measures the small voltages generated with a platinum or gold probe placed in ozonized water.</a:t>
            </a:r>
          </a:p>
        </p:txBody>
      </p:sp>
    </p:spTree>
    <p:extLst>
      <p:ext uri="{BB962C8B-B14F-4D97-AF65-F5344CB8AC3E}">
        <p14:creationId xmlns:p14="http://schemas.microsoft.com/office/powerpoint/2010/main" val="51563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C3936C04-D108-FC42-AEBA-69840EBA4F9C}"/>
              </a:ext>
            </a:extLst>
          </p:cNvPr>
          <p:cNvSpPr>
            <a:spLocks noGrp="1"/>
          </p:cNvSpPr>
          <p:nvPr>
            <p:ph type="title"/>
          </p:nvPr>
        </p:nvSpPr>
        <p:spPr/>
        <p:txBody>
          <a:bodyPr>
            <a:normAutofit fontScale="90000"/>
          </a:bodyPr>
          <a:lstStyle/>
          <a:p>
            <a:pPr algn="ctr"/>
            <a:r>
              <a:rPr lang="en-US" sz="4800" b="1" dirty="0">
                <a:solidFill>
                  <a:srgbClr val="6BA6C4"/>
                </a:solidFill>
                <a:latin typeface="Gidole" panose="02000503000000000000" pitchFamily="2" charset="0"/>
                <a:ea typeface="Tahoma" panose="020B0604030504040204" pitchFamily="34" charset="0"/>
                <a:cs typeface="Tahoma" panose="020B0604030504040204" pitchFamily="34" charset="0"/>
              </a:rPr>
              <a:t>EQUIPMENT CAN PRODUCE </a:t>
            </a:r>
            <a:br>
              <a:rPr lang="en-US" sz="4800" b="1" dirty="0">
                <a:solidFill>
                  <a:srgbClr val="6BA6C4"/>
                </a:solidFill>
                <a:latin typeface="Gidole" panose="02000503000000000000" pitchFamily="2" charset="0"/>
                <a:ea typeface="Tahoma" panose="020B0604030504040204" pitchFamily="34" charset="0"/>
                <a:cs typeface="Tahoma" panose="020B0604030504040204" pitchFamily="34" charset="0"/>
              </a:rPr>
            </a:br>
            <a:r>
              <a:rPr lang="en-US" sz="4800" b="1" dirty="0">
                <a:solidFill>
                  <a:srgbClr val="6BA6C4"/>
                </a:solidFill>
                <a:latin typeface="Gidole" panose="02000503000000000000" pitchFamily="2" charset="0"/>
                <a:ea typeface="Tahoma" panose="020B0604030504040204" pitchFamily="34" charset="0"/>
                <a:cs typeface="Tahoma" panose="020B0604030504040204" pitchFamily="34" charset="0"/>
              </a:rPr>
              <a:t>TWO BASIC TYPES OF FLUID</a:t>
            </a:r>
            <a:endParaRPr lang="en-US" sz="4800" b="1" dirty="0">
              <a:solidFill>
                <a:srgbClr val="6BA6C4"/>
              </a:solidFill>
              <a:latin typeface="Gidole" panose="02000503000000000000" pitchFamily="2" charset="0"/>
            </a:endParaRPr>
          </a:p>
        </p:txBody>
      </p:sp>
      <p:sp>
        <p:nvSpPr>
          <p:cNvPr id="5" name="Content Placeholder 4">
            <a:extLst>
              <a:ext uri="{FF2B5EF4-FFF2-40B4-BE49-F238E27FC236}">
                <a16:creationId xmlns:a16="http://schemas.microsoft.com/office/drawing/2014/main" id="{37186647-9772-AD4E-A008-287F5DE5B402}"/>
              </a:ext>
            </a:extLst>
          </p:cNvPr>
          <p:cNvSpPr>
            <a:spLocks noGrp="1"/>
          </p:cNvSpPr>
          <p:nvPr>
            <p:ph idx="1"/>
          </p:nvPr>
        </p:nvSpPr>
        <p:spPr>
          <a:xfrm>
            <a:off x="838200" y="1899767"/>
            <a:ext cx="10515600" cy="4351338"/>
          </a:xfrm>
        </p:spPr>
        <p:txBody>
          <a:bodyPr>
            <a:normAutofit/>
          </a:bodyPr>
          <a:lstStyle/>
          <a:p>
            <a:pPr marL="0" indent="0">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1.)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Anolyte solutions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are strong oxidizing solutions with:</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pH</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range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2.5 to 8.5</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ORP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(Oxidation-Reduction Potential)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+600 to +1200 mV</a:t>
            </a:r>
          </a:p>
          <a:p>
            <a:pPr marL="0" indent="0" algn="ctr">
              <a:buNone/>
            </a:pPr>
            <a:r>
              <a:rPr lang="en-US" i="1" dirty="0">
                <a:solidFill>
                  <a:srgbClr val="143955"/>
                </a:solidFill>
                <a:latin typeface="Gidole" panose="02000503000000000000" pitchFamily="2" charset="0"/>
                <a:ea typeface="Tahoma" panose="020B0604030504040204" pitchFamily="34" charset="0"/>
                <a:cs typeface="Tahoma" panose="020B0604030504040204" pitchFamily="34" charset="0"/>
              </a:rPr>
              <a:t>Uses include broad spectrum germicidal, disinfectant, purification</a:t>
            </a:r>
          </a:p>
          <a:p>
            <a:pPr marL="0" indent="0" algn="ctr">
              <a:buNone/>
            </a:pPr>
            <a:endParaRPr lang="en-US" sz="2000"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0" indent="0">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2.)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Catholyte solutions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are anti-oxidizing, mild alkaline solutions with:</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pH</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10.5 to 12.0</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ORP</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-600 to -900 mV</a:t>
            </a:r>
          </a:p>
          <a:p>
            <a:pPr marL="0" indent="0" algn="ctr">
              <a:buNone/>
            </a:pPr>
            <a:r>
              <a:rPr lang="en-US" i="1" dirty="0">
                <a:solidFill>
                  <a:srgbClr val="143955"/>
                </a:solidFill>
                <a:latin typeface="Gidole" panose="02000503000000000000" pitchFamily="2" charset="0"/>
                <a:ea typeface="Tahoma" panose="020B0604030504040204" pitchFamily="34" charset="0"/>
                <a:cs typeface="Tahoma" panose="020B0604030504040204" pitchFamily="34" charset="0"/>
              </a:rPr>
              <a:t>Uses include cleanser/detergent, degreaser</a:t>
            </a:r>
          </a:p>
          <a:p>
            <a:pPr marL="0" indent="0">
              <a:buNone/>
            </a:pPr>
            <a:endParaRPr lang="en-US" i="1"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0" indent="0">
              <a:buNone/>
            </a:pPr>
            <a:endParaRPr lang="en-US" dirty="0">
              <a:solidFill>
                <a:srgbClr val="143955"/>
              </a:solidFill>
              <a:latin typeface="Gidole" panose="02000503000000000000" pitchFamily="2" charset="0"/>
              <a:ea typeface="Tahoma" panose="020B0604030504040204" pitchFamily="34" charset="0"/>
              <a:cs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83802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B1F02C91-E3D2-C541-8D5D-7B26EA00F841}"/>
              </a:ext>
            </a:extLst>
          </p:cNvPr>
          <p:cNvSpPr>
            <a:spLocks noGrp="1"/>
          </p:cNvSpPr>
          <p:nvPr>
            <p:ph type="title"/>
          </p:nvPr>
        </p:nvSpPr>
        <p:spPr/>
        <p:txBody>
          <a:bodyPr>
            <a:normAutofit fontScale="90000"/>
          </a:bodyPr>
          <a:lstStyle/>
          <a:p>
            <a:pPr algn="ctr"/>
            <a:r>
              <a:rPr lang="en-US" sz="5400" b="1" dirty="0">
                <a:solidFill>
                  <a:srgbClr val="6BA6C4"/>
                </a:solidFill>
                <a:latin typeface="Gidole" panose="02000503000000000000" pitchFamily="2" charset="0"/>
              </a:rPr>
              <a:t>BENEFITS OF ANOLYTE APPLICATION</a:t>
            </a:r>
          </a:p>
        </p:txBody>
      </p:sp>
      <p:sp>
        <p:nvSpPr>
          <p:cNvPr id="2" name="Content Placeholder 1">
            <a:extLst>
              <a:ext uri="{FF2B5EF4-FFF2-40B4-BE49-F238E27FC236}">
                <a16:creationId xmlns:a16="http://schemas.microsoft.com/office/drawing/2014/main" id="{A5378886-C8F3-7B46-BCD8-E6600C925A7F}"/>
              </a:ext>
            </a:extLst>
          </p:cNvPr>
          <p:cNvSpPr>
            <a:spLocks noGrp="1"/>
          </p:cNvSpPr>
          <p:nvPr>
            <p:ph idx="1"/>
          </p:nvPr>
        </p:nvSpPr>
        <p:spPr>
          <a:xfrm>
            <a:off x="838200" y="1503838"/>
            <a:ext cx="10515600" cy="4351338"/>
          </a:xfrm>
        </p:spPr>
        <p:txBody>
          <a:bodyPr anchor="ctr"/>
          <a:lstStyle/>
          <a:p>
            <a:pPr marL="0" indent="0" algn="ctr">
              <a:buNone/>
            </a:pPr>
            <a:r>
              <a:rPr lang="en-US" dirty="0">
                <a:solidFill>
                  <a:srgbClr val="143955"/>
                </a:solidFill>
                <a:latin typeface="Gidole" panose="02000503000000000000" pitchFamily="2" charset="0"/>
              </a:rPr>
              <a:t>MORTALITY RATE REDUCTION</a:t>
            </a:r>
          </a:p>
          <a:p>
            <a:pPr marL="0" indent="0" algn="ctr">
              <a:buNone/>
            </a:pPr>
            <a:r>
              <a:rPr lang="en-US" dirty="0">
                <a:solidFill>
                  <a:srgbClr val="143955"/>
                </a:solidFill>
                <a:latin typeface="Gidole" panose="02000503000000000000" pitchFamily="2" charset="0"/>
              </a:rPr>
              <a:t>MEDICINE COST REDUCTION</a:t>
            </a:r>
          </a:p>
          <a:p>
            <a:pPr marL="0" indent="0" algn="ctr">
              <a:buNone/>
            </a:pPr>
            <a:r>
              <a:rPr lang="en-US" dirty="0">
                <a:solidFill>
                  <a:srgbClr val="143955"/>
                </a:solidFill>
                <a:latin typeface="Gidole" panose="02000503000000000000" pitchFamily="2" charset="0"/>
              </a:rPr>
              <a:t>BETTER FEED CONVERSION RATIO</a:t>
            </a:r>
          </a:p>
          <a:p>
            <a:pPr marL="0" indent="0" algn="ctr">
              <a:buNone/>
            </a:pPr>
            <a:r>
              <a:rPr lang="en-US" dirty="0">
                <a:solidFill>
                  <a:srgbClr val="143955"/>
                </a:solidFill>
                <a:latin typeface="Gidole" panose="02000503000000000000" pitchFamily="2" charset="0"/>
              </a:rPr>
              <a:t>MORE EFFECTIVE DIESEASE CONTROL &amp; CURE</a:t>
            </a:r>
          </a:p>
          <a:p>
            <a:pPr marL="0" indent="0" algn="ctr">
              <a:buNone/>
            </a:pPr>
            <a:r>
              <a:rPr lang="en-US" dirty="0">
                <a:solidFill>
                  <a:srgbClr val="143955"/>
                </a:solidFill>
                <a:latin typeface="Gidole" panose="02000503000000000000" pitchFamily="2" charset="0"/>
              </a:rPr>
              <a:t>COMPLETE HYFIENE PROTOCOL WITHOUT CHEMCICALS</a:t>
            </a:r>
          </a:p>
          <a:p>
            <a:pPr marL="0" indent="0" algn="ctr">
              <a:buNone/>
            </a:pPr>
            <a:r>
              <a:rPr lang="en-US" dirty="0">
                <a:solidFill>
                  <a:srgbClr val="143955"/>
                </a:solidFill>
                <a:latin typeface="Gidole" panose="02000503000000000000" pitchFamily="2" charset="0"/>
              </a:rPr>
              <a:t>BETTER WEIGHT GAIN</a:t>
            </a:r>
          </a:p>
        </p:txBody>
      </p:sp>
    </p:spTree>
    <p:extLst>
      <p:ext uri="{BB962C8B-B14F-4D97-AF65-F5344CB8AC3E}">
        <p14:creationId xmlns:p14="http://schemas.microsoft.com/office/powerpoint/2010/main" val="394796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8F9E2A7D-3171-2E4B-9498-5D75E7FC468B}"/>
              </a:ext>
            </a:extLst>
          </p:cNvPr>
          <p:cNvPicPr>
            <a:picLocks noGrp="1" noChangeAspect="1"/>
          </p:cNvPicPr>
          <p:nvPr>
            <p:ph sz="quarter" idx="4"/>
          </p:nvPr>
        </p:nvPicPr>
        <p:blipFill>
          <a:blip r:embed="rId2"/>
          <a:stretch>
            <a:fillRect/>
          </a:stretch>
        </p:blipFill>
        <p:spPr>
          <a:xfrm>
            <a:off x="6640054" y="1755025"/>
            <a:ext cx="2877543" cy="3657600"/>
          </a:xfrm>
        </p:spPr>
      </p:pic>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A9E13633-FEE9-9A4A-B672-D42CF4C1A88F}"/>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ANOYLYTE DOSING</a:t>
            </a:r>
          </a:p>
        </p:txBody>
      </p:sp>
      <p:sp>
        <p:nvSpPr>
          <p:cNvPr id="6" name="Text Placeholder 5">
            <a:extLst>
              <a:ext uri="{FF2B5EF4-FFF2-40B4-BE49-F238E27FC236}">
                <a16:creationId xmlns:a16="http://schemas.microsoft.com/office/drawing/2014/main" id="{E390C9EF-11CA-9F47-81BE-CFA95506173B}"/>
              </a:ext>
            </a:extLst>
          </p:cNvPr>
          <p:cNvSpPr>
            <a:spLocks noGrp="1"/>
          </p:cNvSpPr>
          <p:nvPr>
            <p:ph type="body" idx="1"/>
          </p:nvPr>
        </p:nvSpPr>
        <p:spPr>
          <a:xfrm>
            <a:off x="206021" y="2840065"/>
            <a:ext cx="2150547" cy="1816353"/>
          </a:xfrm>
        </p:spPr>
        <p:txBody>
          <a:bodyPr>
            <a:normAutofit fontScale="92500"/>
          </a:bodyPr>
          <a:lstStyle/>
          <a:p>
            <a:pPr algn="ctr"/>
            <a:r>
              <a:rPr lang="en-US" dirty="0">
                <a:solidFill>
                  <a:srgbClr val="143955"/>
                </a:solidFill>
                <a:latin typeface="Gidole" panose="02000503000000000000" pitchFamily="2" charset="0"/>
              </a:rPr>
              <a:t>THE EXCESSIVE BIOFILM IS A </a:t>
            </a:r>
          </a:p>
          <a:p>
            <a:pPr algn="ctr"/>
            <a:r>
              <a:rPr lang="en-US" dirty="0">
                <a:solidFill>
                  <a:srgbClr val="143955"/>
                </a:solidFill>
                <a:latin typeface="Gidole" panose="02000503000000000000" pitchFamily="2" charset="0"/>
              </a:rPr>
              <a:t>RESULT OF INEFFICIENT DISINFECTION</a:t>
            </a:r>
          </a:p>
        </p:txBody>
      </p:sp>
      <p:pic>
        <p:nvPicPr>
          <p:cNvPr id="11" name="Content Placeholder 10">
            <a:extLst>
              <a:ext uri="{FF2B5EF4-FFF2-40B4-BE49-F238E27FC236}">
                <a16:creationId xmlns:a16="http://schemas.microsoft.com/office/drawing/2014/main" id="{38B4F457-D748-4548-BEB2-AD3544C4B4F6}"/>
              </a:ext>
            </a:extLst>
          </p:cNvPr>
          <p:cNvPicPr>
            <a:picLocks noGrp="1" noChangeAspect="1"/>
          </p:cNvPicPr>
          <p:nvPr>
            <p:ph sz="half" idx="2"/>
          </p:nvPr>
        </p:nvPicPr>
        <p:blipFill>
          <a:blip r:embed="rId4"/>
          <a:stretch>
            <a:fillRect/>
          </a:stretch>
        </p:blipFill>
        <p:spPr>
          <a:xfrm>
            <a:off x="2394760" y="1749888"/>
            <a:ext cx="2943497" cy="3657600"/>
          </a:xfrm>
        </p:spPr>
      </p:pic>
      <p:sp>
        <p:nvSpPr>
          <p:cNvPr id="8" name="Text Placeholder 7">
            <a:extLst>
              <a:ext uri="{FF2B5EF4-FFF2-40B4-BE49-F238E27FC236}">
                <a16:creationId xmlns:a16="http://schemas.microsoft.com/office/drawing/2014/main" id="{FF70BD31-7383-FB47-8007-C1ECF2784617}"/>
              </a:ext>
            </a:extLst>
          </p:cNvPr>
          <p:cNvSpPr>
            <a:spLocks noGrp="1"/>
          </p:cNvSpPr>
          <p:nvPr>
            <p:ph type="body" sz="quarter" idx="3"/>
          </p:nvPr>
        </p:nvSpPr>
        <p:spPr>
          <a:xfrm>
            <a:off x="9639393" y="2840065"/>
            <a:ext cx="2360002" cy="1484077"/>
          </a:xfrm>
        </p:spPr>
        <p:txBody>
          <a:bodyPr>
            <a:normAutofit fontScale="92500"/>
          </a:bodyPr>
          <a:lstStyle/>
          <a:p>
            <a:pPr algn="ctr"/>
            <a:r>
              <a:rPr lang="en-US" dirty="0">
                <a:solidFill>
                  <a:srgbClr val="143955"/>
                </a:solidFill>
                <a:latin typeface="Gidole" panose="02000503000000000000" pitchFamily="2" charset="0"/>
              </a:rPr>
              <a:t>NO ADDITIONAL LINE CLEANING CHEMICALS WERE USED</a:t>
            </a:r>
          </a:p>
        </p:txBody>
      </p:sp>
      <p:sp>
        <p:nvSpPr>
          <p:cNvPr id="12" name="TextBox 11">
            <a:extLst>
              <a:ext uri="{FF2B5EF4-FFF2-40B4-BE49-F238E27FC236}">
                <a16:creationId xmlns:a16="http://schemas.microsoft.com/office/drawing/2014/main" id="{706B6827-EB41-574C-BB6F-47D169345364}"/>
              </a:ext>
            </a:extLst>
          </p:cNvPr>
          <p:cNvSpPr txBox="1"/>
          <p:nvPr/>
        </p:nvSpPr>
        <p:spPr>
          <a:xfrm>
            <a:off x="2739572" y="4207157"/>
            <a:ext cx="2208179" cy="1200329"/>
          </a:xfrm>
          <a:prstGeom prst="rect">
            <a:avLst/>
          </a:prstGeom>
          <a:noFill/>
        </p:spPr>
        <p:txBody>
          <a:bodyPr wrap="square" rtlCol="0">
            <a:spAutoFit/>
          </a:bodyPr>
          <a:lstStyle/>
          <a:p>
            <a:pPr algn="ctr"/>
            <a:r>
              <a:rPr lang="en-US" sz="2400" b="1" dirty="0">
                <a:solidFill>
                  <a:srgbClr val="FF0000"/>
                </a:solidFill>
                <a:latin typeface="Gidole" panose="02000503000000000000" pitchFamily="2" charset="0"/>
              </a:rPr>
              <a:t>BEFORE </a:t>
            </a:r>
          </a:p>
          <a:p>
            <a:pPr algn="ctr"/>
            <a:r>
              <a:rPr lang="en-US" sz="2400" b="1" dirty="0">
                <a:solidFill>
                  <a:srgbClr val="FF0000"/>
                </a:solidFill>
                <a:latin typeface="Gidole" panose="02000503000000000000" pitchFamily="2" charset="0"/>
              </a:rPr>
              <a:t>ANOYLYTE DOSING</a:t>
            </a:r>
          </a:p>
        </p:txBody>
      </p:sp>
      <p:sp>
        <p:nvSpPr>
          <p:cNvPr id="15" name="TextBox 14">
            <a:extLst>
              <a:ext uri="{FF2B5EF4-FFF2-40B4-BE49-F238E27FC236}">
                <a16:creationId xmlns:a16="http://schemas.microsoft.com/office/drawing/2014/main" id="{CA9EAE5B-DCBE-7443-8E8E-CB5459D89292}"/>
              </a:ext>
            </a:extLst>
          </p:cNvPr>
          <p:cNvSpPr txBox="1"/>
          <p:nvPr/>
        </p:nvSpPr>
        <p:spPr>
          <a:xfrm>
            <a:off x="6974735" y="4200660"/>
            <a:ext cx="2208179" cy="1200329"/>
          </a:xfrm>
          <a:prstGeom prst="rect">
            <a:avLst/>
          </a:prstGeom>
          <a:noFill/>
        </p:spPr>
        <p:txBody>
          <a:bodyPr wrap="square" rtlCol="0">
            <a:spAutoFit/>
          </a:bodyPr>
          <a:lstStyle/>
          <a:p>
            <a:pPr algn="ctr"/>
            <a:r>
              <a:rPr lang="en-US" sz="2400" b="1" dirty="0">
                <a:solidFill>
                  <a:srgbClr val="FF0000"/>
                </a:solidFill>
                <a:latin typeface="Gidole" panose="02000503000000000000" pitchFamily="2" charset="0"/>
              </a:rPr>
              <a:t>AFTER </a:t>
            </a:r>
          </a:p>
          <a:p>
            <a:pPr algn="ctr"/>
            <a:r>
              <a:rPr lang="en-US" sz="2400" b="1" dirty="0">
                <a:solidFill>
                  <a:srgbClr val="FF0000"/>
                </a:solidFill>
                <a:latin typeface="Gidole" panose="02000503000000000000" pitchFamily="2" charset="0"/>
              </a:rPr>
              <a:t>ANOYLYTE DOSING</a:t>
            </a:r>
          </a:p>
        </p:txBody>
      </p:sp>
    </p:spTree>
    <p:extLst>
      <p:ext uri="{BB962C8B-B14F-4D97-AF65-F5344CB8AC3E}">
        <p14:creationId xmlns:p14="http://schemas.microsoft.com/office/powerpoint/2010/main" val="143823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90DC4B1E-6C04-5D4E-810F-2F1AD464A298}"/>
              </a:ext>
            </a:extLst>
          </p:cNvPr>
          <p:cNvSpPr>
            <a:spLocks noGrp="1"/>
          </p:cNvSpPr>
          <p:nvPr>
            <p:ph type="title"/>
          </p:nvPr>
        </p:nvSpPr>
        <p:spPr/>
        <p:txBody>
          <a:bodyPr>
            <a:normAutofit/>
          </a:bodyPr>
          <a:lstStyle/>
          <a:p>
            <a:pPr algn="ctr"/>
            <a:r>
              <a:rPr lang="en-US" altLang="en-US" sz="6700" b="1" dirty="0">
                <a:solidFill>
                  <a:srgbClr val="6BA6C4"/>
                </a:solidFill>
                <a:latin typeface="Gidole" panose="02000503000000000000" pitchFamily="2" charset="0"/>
                <a:ea typeface="Times New Roman" pitchFamily="18" charset="0"/>
                <a:cs typeface="Arial" pitchFamily="34" charset="0"/>
              </a:rPr>
              <a:t>CHLORINATION VS. ANOLYTE</a:t>
            </a:r>
            <a:br>
              <a:rPr lang="en-US" altLang="en-US" dirty="0">
                <a:latin typeface="Arial" pitchFamily="34" charset="0"/>
                <a:cs typeface="Arial" pitchFamily="34" charset="0"/>
              </a:rPr>
            </a:br>
            <a:r>
              <a:rPr lang="en-US" altLang="en-US" sz="2000" dirty="0">
                <a:solidFill>
                  <a:srgbClr val="143955"/>
                </a:solidFill>
                <a:latin typeface="Gidole" panose="02000503000000000000" pitchFamily="2" charset="0"/>
                <a:ea typeface="Times New Roman" pitchFamily="18" charset="0"/>
                <a:cs typeface="Arial" pitchFamily="34" charset="0"/>
              </a:rPr>
              <a:t>Anolyte is safer and more effective in eradicating hazardous conditions such as Legionella</a:t>
            </a:r>
            <a:endParaRPr lang="en-US" dirty="0">
              <a:solidFill>
                <a:srgbClr val="143955"/>
              </a:solidFill>
              <a:latin typeface="Gidole" panose="02000503000000000000" pitchFamily="2" charset="0"/>
            </a:endParaRPr>
          </a:p>
        </p:txBody>
      </p:sp>
      <p:sp>
        <p:nvSpPr>
          <p:cNvPr id="7" name="Content Placeholder 6">
            <a:extLst>
              <a:ext uri="{FF2B5EF4-FFF2-40B4-BE49-F238E27FC236}">
                <a16:creationId xmlns:a16="http://schemas.microsoft.com/office/drawing/2014/main" id="{7CF92339-DDC5-CF4C-A9A3-F827DF9250AB}"/>
              </a:ext>
            </a:extLst>
          </p:cNvPr>
          <p:cNvSpPr>
            <a:spLocks noGrp="1"/>
          </p:cNvSpPr>
          <p:nvPr>
            <p:ph idx="1"/>
          </p:nvPr>
        </p:nvSpPr>
        <p:spPr/>
        <p:txBody>
          <a:bodyPr/>
          <a:lstStyle/>
          <a:p>
            <a:endParaRPr lang="en-US" dirty="0"/>
          </a:p>
        </p:txBody>
      </p:sp>
      <p:graphicFrame>
        <p:nvGraphicFramePr>
          <p:cNvPr id="8" name="Content Placeholder 5">
            <a:extLst>
              <a:ext uri="{FF2B5EF4-FFF2-40B4-BE49-F238E27FC236}">
                <a16:creationId xmlns:a16="http://schemas.microsoft.com/office/drawing/2014/main" id="{C5111C9A-028A-1448-A0E0-2718346B7056}"/>
              </a:ext>
            </a:extLst>
          </p:cNvPr>
          <p:cNvGraphicFramePr>
            <a:graphicFrameLocks/>
          </p:cNvGraphicFramePr>
          <p:nvPr>
            <p:extLst>
              <p:ext uri="{D42A27DB-BD31-4B8C-83A1-F6EECF244321}">
                <p14:modId xmlns:p14="http://schemas.microsoft.com/office/powerpoint/2010/main" val="3737201204"/>
              </p:ext>
            </p:extLst>
          </p:nvPr>
        </p:nvGraphicFramePr>
        <p:xfrm>
          <a:off x="150342" y="1775912"/>
          <a:ext cx="11888353" cy="4884380"/>
        </p:xfrm>
        <a:graphic>
          <a:graphicData uri="http://schemas.openxmlformats.org/drawingml/2006/table">
            <a:tbl>
              <a:tblPr firstRow="1" firstCol="1" bandRow="1">
                <a:tableStyleId>{5C22544A-7EE6-4342-B048-85BDC9FD1C3A}</a:tableStyleId>
              </a:tblPr>
              <a:tblGrid>
                <a:gridCol w="3324709">
                  <a:extLst>
                    <a:ext uri="{9D8B030D-6E8A-4147-A177-3AD203B41FA5}">
                      <a16:colId xmlns:a16="http://schemas.microsoft.com/office/drawing/2014/main" val="20000"/>
                    </a:ext>
                  </a:extLst>
                </a:gridCol>
                <a:gridCol w="3727703">
                  <a:extLst>
                    <a:ext uri="{9D8B030D-6E8A-4147-A177-3AD203B41FA5}">
                      <a16:colId xmlns:a16="http://schemas.microsoft.com/office/drawing/2014/main" val="20001"/>
                    </a:ext>
                  </a:extLst>
                </a:gridCol>
                <a:gridCol w="4835941">
                  <a:extLst>
                    <a:ext uri="{9D8B030D-6E8A-4147-A177-3AD203B41FA5}">
                      <a16:colId xmlns:a16="http://schemas.microsoft.com/office/drawing/2014/main" val="20002"/>
                    </a:ext>
                  </a:extLst>
                </a:gridCol>
              </a:tblGrid>
              <a:tr h="223074">
                <a:tc>
                  <a:txBody>
                    <a:bodyPr/>
                    <a:lstStyle/>
                    <a:p>
                      <a:pPr algn="ctr" rtl="0" fontAlgn="t"/>
                      <a:r>
                        <a:rPr lang="en-US" sz="1400" u="none" strike="noStrike" dirty="0">
                          <a:effectLst>
                            <a:outerShdw blurRad="50800" dist="38100" algn="tr" rotWithShape="0">
                              <a:prstClr val="black">
                                <a:alpha val="40000"/>
                              </a:prstClr>
                            </a:outerShdw>
                          </a:effectLst>
                        </a:rPr>
                        <a:t> </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CHLORINATION</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ANOLYTE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Solution</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Sodium Hypochlorite Solution</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Hypochlorous Acid Solution</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Compound Description</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NAOCL</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HOCL</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74">
                <a:tc>
                  <a:txBody>
                    <a:bodyPr/>
                    <a:lstStyle/>
                    <a:p>
                      <a:pPr algn="ctr" rtl="0" fontAlgn="t"/>
                      <a:r>
                        <a:rPr lang="en-US" sz="1400" u="none" strike="noStrike">
                          <a:effectLst>
                            <a:outerShdw blurRad="50800" dist="38100" algn="tr" rotWithShape="0">
                              <a:prstClr val="black">
                                <a:alpha val="40000"/>
                              </a:prstClr>
                            </a:outerShdw>
                          </a:effectLst>
                        </a:rPr>
                        <a:t>Other Name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Bleach</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Anolyte</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0190">
                <a:tc>
                  <a:txBody>
                    <a:bodyPr/>
                    <a:lstStyle/>
                    <a:p>
                      <a:pPr algn="ctr" rtl="0" fontAlgn="t"/>
                      <a:r>
                        <a:rPr lang="en-US" sz="1400" u="none" strike="noStrike" dirty="0">
                          <a:effectLst>
                            <a:outerShdw blurRad="50800" dist="38100" algn="tr" rotWithShape="0">
                              <a:prstClr val="black">
                                <a:alpha val="40000"/>
                              </a:prstClr>
                            </a:outerShdw>
                          </a:effectLst>
                        </a:rPr>
                        <a:t>Usage level</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50 ppm</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0.25 to 5 ppm (even at 500ppm it is Not harmful to people or animals)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74421">
                <a:tc>
                  <a:txBody>
                    <a:bodyPr/>
                    <a:lstStyle/>
                    <a:p>
                      <a:pPr algn="ctr" rtl="0" fontAlgn="t"/>
                      <a:r>
                        <a:rPr lang="en-US" sz="1400" u="none" strike="noStrike" dirty="0">
                          <a:effectLst>
                            <a:outerShdw blurRad="50800" dist="38100" algn="tr" rotWithShape="0">
                              <a:prstClr val="black">
                                <a:alpha val="40000"/>
                              </a:prstClr>
                            </a:outerShdw>
                          </a:effectLst>
                        </a:rPr>
                        <a:t>MSDS Statements</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Very hazardous in case of skin contact, eye contact, ingestion. It is an irritant and corrosive. Prolonged exposure may result in skin burns and ulcerations</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Under normal use conditions the likelihood of any adverse health effects are low. The solution is recommended for treatment of infected or purulent wounds. If any irritation occurs, flush with water. </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3074">
                <a:tc>
                  <a:txBody>
                    <a:bodyPr/>
                    <a:lstStyle/>
                    <a:p>
                      <a:pPr algn="ctr" rtl="0" fontAlgn="t"/>
                      <a:r>
                        <a:rPr lang="en-US" sz="1400" u="none" strike="noStrike">
                          <a:effectLst>
                            <a:outerShdw blurRad="50800" dist="38100" algn="tr" rotWithShape="0">
                              <a:prstClr val="black">
                                <a:alpha val="40000"/>
                              </a:prstClr>
                            </a:outerShdw>
                          </a:effectLst>
                        </a:rPr>
                        <a:t>Dose level  harmful to people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No</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Kills Legionella</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8158">
                <a:tc>
                  <a:txBody>
                    <a:bodyPr/>
                    <a:lstStyle/>
                    <a:p>
                      <a:pPr algn="ctr" rtl="0" fontAlgn="t"/>
                      <a:r>
                        <a:rPr lang="en-US" sz="1400" u="none" strike="noStrike" dirty="0">
                          <a:effectLst>
                            <a:outerShdw blurRad="50800" dist="38100" algn="tr" rotWithShape="0">
                              <a:prstClr val="black">
                                <a:alpha val="40000"/>
                              </a:prstClr>
                            </a:outerShdw>
                          </a:effectLst>
                        </a:rPr>
                        <a:t>Removes Biofilm and Scale, eliminating hidden legionella and other bacteria</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No</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At high pH</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Hypochlorite Ion (OCl-)</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Hypochlorous Acid (</a:t>
                      </a:r>
                      <a:r>
                        <a:rPr lang="en-US" sz="1400" u="none" strike="noStrike" dirty="0" err="1">
                          <a:effectLst>
                            <a:outerShdw blurRad="50800" dist="38100" algn="tr" rotWithShape="0">
                              <a:prstClr val="black">
                                <a:alpha val="40000"/>
                              </a:prstClr>
                            </a:outerShdw>
                          </a:effectLst>
                        </a:rPr>
                        <a:t>HOCl</a:t>
                      </a:r>
                      <a:r>
                        <a:rPr lang="en-US" sz="1400" u="none" strike="noStrike" dirty="0">
                          <a:effectLst>
                            <a:outerShdw blurRad="50800" dist="38100" algn="tr" rotWithShape="0">
                              <a:prstClr val="black">
                                <a:alpha val="40000"/>
                              </a:prstClr>
                            </a:outerShdw>
                          </a:effectLst>
                        </a:rPr>
                        <a:t>)</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2998">
                <a:tc>
                  <a:txBody>
                    <a:bodyPr/>
                    <a:lstStyle/>
                    <a:p>
                      <a:pPr algn="ctr" rtl="0" fontAlgn="t"/>
                      <a:r>
                        <a:rPr lang="en-US" sz="1400" u="none" strike="noStrike" dirty="0">
                          <a:effectLst>
                            <a:outerShdw blurRad="50800" dist="38100" algn="tr" rotWithShape="0">
                              <a:prstClr val="black">
                                <a:alpha val="40000"/>
                              </a:prstClr>
                            </a:outerShdw>
                          </a:effectLst>
                        </a:rPr>
                        <a:t>Contact time</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 </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Requires the shorted time to achieve a 99% kill of E. coli</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3074">
                <a:tc>
                  <a:txBody>
                    <a:bodyPr/>
                    <a:lstStyle/>
                    <a:p>
                      <a:pPr algn="ctr" rtl="0" fontAlgn="t"/>
                      <a:r>
                        <a:rPr lang="en-US" sz="1400" u="none" strike="noStrike">
                          <a:effectLst>
                            <a:outerShdw blurRad="50800" dist="38100" algn="tr" rotWithShape="0">
                              <a:prstClr val="black">
                                <a:alpha val="40000"/>
                              </a:prstClr>
                            </a:outerShdw>
                          </a:effectLst>
                        </a:rPr>
                        <a:t>Shelf-life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Lye added resulting in burn potential</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No Lye added</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3074">
                <a:tc>
                  <a:txBody>
                    <a:bodyPr/>
                    <a:lstStyle/>
                    <a:p>
                      <a:pPr algn="ctr" rtl="0" fontAlgn="t"/>
                      <a:r>
                        <a:rPr lang="en-US" sz="1400" u="none" strike="noStrike">
                          <a:effectLst>
                            <a:outerShdw blurRad="50800" dist="38100" algn="tr" rotWithShape="0">
                              <a:prstClr val="black">
                                <a:alpha val="40000"/>
                              </a:prstClr>
                            </a:outerShdw>
                          </a:effectLst>
                        </a:rPr>
                        <a:t>Biocidal impact</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Only as disinfectant</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As Disinfectant and sporicidal agent</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790947">
                <a:tc>
                  <a:txBody>
                    <a:bodyPr/>
                    <a:lstStyle/>
                    <a:p>
                      <a:pPr algn="ctr" rtl="0" fontAlgn="t"/>
                      <a:r>
                        <a:rPr lang="en-US" sz="1400" u="none" strike="noStrike" dirty="0">
                          <a:effectLst>
                            <a:outerShdw blurRad="50800" dist="38100" algn="tr" rotWithShape="0">
                              <a:prstClr val="black">
                                <a:alpha val="40000"/>
                              </a:prstClr>
                            </a:outerShdw>
                          </a:effectLst>
                        </a:rPr>
                        <a:t>Resistance</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Bacteria develops resistance to bleach due to its method of attack and residual organisms, biofilm remaining, and interaction with detergents</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Bacteria does not develop a the same type of resistance due to impact at cellular level, destroys biofilm, and no need for significant detergent use.</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9007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90DC4B1E-6C04-5D4E-810F-2F1AD464A298}"/>
              </a:ext>
            </a:extLst>
          </p:cNvPr>
          <p:cNvSpPr>
            <a:spLocks noGrp="1"/>
          </p:cNvSpPr>
          <p:nvPr>
            <p:ph type="title"/>
          </p:nvPr>
        </p:nvSpPr>
        <p:spPr/>
        <p:txBody>
          <a:bodyPr>
            <a:normAutofit/>
          </a:bodyPr>
          <a:lstStyle/>
          <a:p>
            <a:pPr algn="ctr"/>
            <a:r>
              <a:rPr lang="en-US" altLang="en-US" sz="6700" b="1" dirty="0">
                <a:solidFill>
                  <a:srgbClr val="6BA6C4"/>
                </a:solidFill>
                <a:latin typeface="Gidole" panose="02000503000000000000" pitchFamily="2" charset="0"/>
                <a:ea typeface="Times New Roman" pitchFamily="18" charset="0"/>
                <a:cs typeface="Arial" pitchFamily="34" charset="0"/>
              </a:rPr>
              <a:t>CHLORINATION VS. ANOLYTE</a:t>
            </a:r>
            <a:br>
              <a:rPr lang="en-US" altLang="en-US" dirty="0">
                <a:latin typeface="Arial" pitchFamily="34" charset="0"/>
                <a:cs typeface="Arial" pitchFamily="34" charset="0"/>
              </a:rPr>
            </a:br>
            <a:r>
              <a:rPr lang="en-US" altLang="en-US" sz="2000" dirty="0">
                <a:solidFill>
                  <a:srgbClr val="143955"/>
                </a:solidFill>
                <a:latin typeface="Gidole" panose="02000503000000000000" pitchFamily="2" charset="0"/>
                <a:ea typeface="Times New Roman" pitchFamily="18" charset="0"/>
                <a:cs typeface="Arial" pitchFamily="34" charset="0"/>
              </a:rPr>
              <a:t>Anolyte is safer and more effective in eradicating hazardous conditions such as Legionella</a:t>
            </a:r>
            <a:endParaRPr lang="en-US" dirty="0">
              <a:solidFill>
                <a:srgbClr val="143955"/>
              </a:solidFill>
              <a:latin typeface="Gidole" panose="02000503000000000000" pitchFamily="2" charset="0"/>
            </a:endParaRPr>
          </a:p>
        </p:txBody>
      </p:sp>
      <p:graphicFrame>
        <p:nvGraphicFramePr>
          <p:cNvPr id="9" name="Content Placeholder 5">
            <a:extLst>
              <a:ext uri="{FF2B5EF4-FFF2-40B4-BE49-F238E27FC236}">
                <a16:creationId xmlns:a16="http://schemas.microsoft.com/office/drawing/2014/main" id="{24762224-05FC-2A4E-8D91-FE0055C5DF0A}"/>
              </a:ext>
            </a:extLst>
          </p:cNvPr>
          <p:cNvGraphicFramePr>
            <a:graphicFrameLocks noGrp="1"/>
          </p:cNvGraphicFramePr>
          <p:nvPr>
            <p:ph idx="1"/>
            <p:extLst>
              <p:ext uri="{D42A27DB-BD31-4B8C-83A1-F6EECF244321}">
                <p14:modId xmlns:p14="http://schemas.microsoft.com/office/powerpoint/2010/main" val="2153344798"/>
              </p:ext>
            </p:extLst>
          </p:nvPr>
        </p:nvGraphicFramePr>
        <p:xfrm>
          <a:off x="222422" y="1690688"/>
          <a:ext cx="11742130" cy="5038792"/>
        </p:xfrm>
        <a:graphic>
          <a:graphicData uri="http://schemas.openxmlformats.org/drawingml/2006/table">
            <a:tbl>
              <a:tblPr firstRow="1" firstCol="1" bandRow="1">
                <a:tableStyleId>{5C22544A-7EE6-4342-B048-85BDC9FD1C3A}</a:tableStyleId>
              </a:tblPr>
              <a:tblGrid>
                <a:gridCol w="1619604">
                  <a:extLst>
                    <a:ext uri="{9D8B030D-6E8A-4147-A177-3AD203B41FA5}">
                      <a16:colId xmlns:a16="http://schemas.microsoft.com/office/drawing/2014/main" val="20000"/>
                    </a:ext>
                  </a:extLst>
                </a:gridCol>
                <a:gridCol w="2226956">
                  <a:extLst>
                    <a:ext uri="{9D8B030D-6E8A-4147-A177-3AD203B41FA5}">
                      <a16:colId xmlns:a16="http://schemas.microsoft.com/office/drawing/2014/main" val="20001"/>
                    </a:ext>
                  </a:extLst>
                </a:gridCol>
                <a:gridCol w="4555136">
                  <a:extLst>
                    <a:ext uri="{9D8B030D-6E8A-4147-A177-3AD203B41FA5}">
                      <a16:colId xmlns:a16="http://schemas.microsoft.com/office/drawing/2014/main" val="20002"/>
                    </a:ext>
                  </a:extLst>
                </a:gridCol>
                <a:gridCol w="3340434">
                  <a:extLst>
                    <a:ext uri="{9D8B030D-6E8A-4147-A177-3AD203B41FA5}">
                      <a16:colId xmlns:a16="http://schemas.microsoft.com/office/drawing/2014/main" val="20003"/>
                    </a:ext>
                  </a:extLst>
                </a:gridCol>
              </a:tblGrid>
              <a:tr h="373380">
                <a:tc>
                  <a:txBody>
                    <a:bodyPr/>
                    <a:lstStyle/>
                    <a:p>
                      <a:pPr marL="0" marR="0" algn="ctr">
                        <a:lnSpc>
                          <a:spcPct val="115000"/>
                        </a:lnSpc>
                        <a:spcBef>
                          <a:spcPts val="0"/>
                        </a:spcBef>
                        <a:spcAft>
                          <a:spcPts val="0"/>
                        </a:spcAft>
                      </a:pPr>
                      <a:r>
                        <a:rPr lang="en-US" sz="1400" b="1" dirty="0">
                          <a:effectLst/>
                          <a:latin typeface="+mn-lt"/>
                        </a:rPr>
                        <a:t>Disinfectant</a:t>
                      </a:r>
                      <a:endParaRPr lang="en-US" sz="1200" b="1" dirty="0">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rPr>
                        <a:t>Description</a:t>
                      </a:r>
                      <a:endParaRPr lang="en-US" sz="1200" b="1">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rPr>
                        <a:t>Advantages</a:t>
                      </a:r>
                      <a:endParaRPr lang="en-US" sz="1200" b="1">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rPr>
                        <a:t>Limitation</a:t>
                      </a:r>
                      <a:endParaRPr lang="en-US" sz="1200" b="1" dirty="0">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75255">
                <a:tc>
                  <a:txBody>
                    <a:bodyPr/>
                    <a:lstStyle/>
                    <a:p>
                      <a:pPr marL="0" marR="0">
                        <a:lnSpc>
                          <a:spcPct val="115000"/>
                        </a:lnSpc>
                        <a:spcBef>
                          <a:spcPts val="0"/>
                        </a:spcBef>
                        <a:spcAft>
                          <a:spcPts val="0"/>
                        </a:spcAft>
                      </a:pPr>
                      <a:r>
                        <a:rPr lang="en-US" sz="1400" b="1" dirty="0">
                          <a:effectLst/>
                          <a:latin typeface="+mn-lt"/>
                          <a:ea typeface="+mn-ea"/>
                          <a:cs typeface="Arial"/>
                        </a:rPr>
                        <a:t>Anolyte</a:t>
                      </a:r>
                      <a:endParaRPr lang="en-US" sz="16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mn-lt"/>
                          <a:ea typeface="+mn-ea"/>
                          <a:cs typeface="Arial"/>
                        </a:rPr>
                        <a:t>Electrochemical activation of brine solution in a membrane </a:t>
                      </a:r>
                      <a:r>
                        <a:rPr lang="en-US" sz="1100" b="1" dirty="0" err="1">
                          <a:effectLst/>
                          <a:latin typeface="+mn-lt"/>
                          <a:ea typeface="+mn-ea"/>
                          <a:cs typeface="Arial"/>
                        </a:rPr>
                        <a:t>electrolyser</a:t>
                      </a:r>
                      <a:endParaRPr lang="en-US" sz="12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Strong disinfect and and oxidation agent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Very effective against all kinds of bacteria and viruses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Highly effective as sporicidal agent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Effectively eliminates bad tastes and odors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Removes biofilms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Significantly less formation of chlorine compounds, halogens and TMT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No toxic by products: chlorites (ClO2) and chlorates (ClO3)</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No acute or chronic toxicity when diluted in water</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Low cost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No transport or storage problem</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Easy and safe storage and handling</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Ventilation might be required in the installation room to remove fumes</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8038">
                <a:tc>
                  <a:txBody>
                    <a:bodyPr/>
                    <a:lstStyle/>
                    <a:p>
                      <a:pPr marL="0" marR="0">
                        <a:lnSpc>
                          <a:spcPct val="115000"/>
                        </a:lnSpc>
                        <a:spcBef>
                          <a:spcPts val="0"/>
                        </a:spcBef>
                        <a:spcAft>
                          <a:spcPts val="0"/>
                        </a:spcAft>
                      </a:pPr>
                      <a:r>
                        <a:rPr lang="en-US" sz="1400" b="1" dirty="0">
                          <a:effectLst/>
                          <a:latin typeface="+mn-lt"/>
                          <a:ea typeface="+mn-ea"/>
                          <a:cs typeface="Arial"/>
                        </a:rPr>
                        <a:t>Chlorine</a:t>
                      </a:r>
                      <a:endParaRPr lang="en-US" sz="12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mn-lt"/>
                          <a:ea typeface="+mn-ea"/>
                          <a:cs typeface="Arial"/>
                        </a:rPr>
                        <a:t>Used in a gaseous state, requires strictest safety measures</a:t>
                      </a:r>
                      <a:endParaRPr lang="en-US" sz="12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Efficient oxidant and disinfectant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Efficiently eliminates tastes and odors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Featured with aftereffect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Capable of controlling the growth of algae, biological slimes and microorganisms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Decomposes organic contaminants (phenols…)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Iron and magnesium oxidant. Decomposes hydrogen sulfide, cyanides, ammonium and other nitrogen compounds</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Strict requirements for transportation and storage</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Potential danger for health in case of a leak. Formation of disinfection byproducts, such as chloroform. The MAC in water will be increased in the near future from 60 </a:t>
                      </a:r>
                      <a:r>
                        <a:rPr lang="en-US" sz="1100" b="1" dirty="0" err="1">
                          <a:effectLst/>
                          <a:latin typeface="+mn-lt"/>
                          <a:ea typeface="+mn-ea"/>
                          <a:cs typeface="Arial"/>
                        </a:rPr>
                        <a:t>mkg</a:t>
                      </a:r>
                      <a:r>
                        <a:rPr lang="en-US" sz="1100" b="1" dirty="0">
                          <a:effectLst/>
                          <a:latin typeface="+mn-lt"/>
                          <a:ea typeface="+mn-ea"/>
                          <a:cs typeface="Arial"/>
                        </a:rPr>
                        <a:t>/l up to 60 mg/l because there was no proof of direct action of the chloroform on DNA.</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2215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A6F2BD7B-3C27-F547-8343-B82FD39F7618}"/>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WHAT IS ANOLYTE</a:t>
            </a:r>
          </a:p>
        </p:txBody>
      </p:sp>
      <p:pic>
        <p:nvPicPr>
          <p:cNvPr id="7" name="Picture 6">
            <a:extLst>
              <a:ext uri="{FF2B5EF4-FFF2-40B4-BE49-F238E27FC236}">
                <a16:creationId xmlns:a16="http://schemas.microsoft.com/office/drawing/2014/main" id="{EBE147B6-3227-2144-B332-0B51098233EE}"/>
              </a:ext>
            </a:extLst>
          </p:cNvPr>
          <p:cNvPicPr/>
          <p:nvPr/>
        </p:nvPicPr>
        <p:blipFill>
          <a:blip r:embed="rId3"/>
          <a:stretch>
            <a:fillRect/>
          </a:stretch>
        </p:blipFill>
        <p:spPr>
          <a:xfrm>
            <a:off x="687859" y="1690688"/>
            <a:ext cx="2133600" cy="4267200"/>
          </a:xfrm>
          <a:prstGeom prst="rect">
            <a:avLst/>
          </a:prstGeom>
        </p:spPr>
      </p:pic>
      <p:sp>
        <p:nvSpPr>
          <p:cNvPr id="8" name="Content Placeholder 3">
            <a:extLst>
              <a:ext uri="{FF2B5EF4-FFF2-40B4-BE49-F238E27FC236}">
                <a16:creationId xmlns:a16="http://schemas.microsoft.com/office/drawing/2014/main" id="{C1AFBAA6-8CC7-434B-8418-354294F346C4}"/>
              </a:ext>
            </a:extLst>
          </p:cNvPr>
          <p:cNvSpPr>
            <a:spLocks noGrp="1"/>
          </p:cNvSpPr>
          <p:nvPr>
            <p:ph idx="1"/>
          </p:nvPr>
        </p:nvSpPr>
        <p:spPr>
          <a:xfrm>
            <a:off x="3097427" y="1841157"/>
            <a:ext cx="7492314" cy="3827168"/>
          </a:xfrm>
        </p:spPr>
        <p:txBody>
          <a:bodyPr anchor="ctr">
            <a:normAutofit/>
          </a:bodyPr>
          <a:lstStyle/>
          <a:p>
            <a:pPr marL="0" indent="0">
              <a:buNone/>
            </a:pPr>
            <a:r>
              <a:rPr lang="en-US" dirty="0">
                <a:solidFill>
                  <a:srgbClr val="143955"/>
                </a:solidFill>
                <a:latin typeface="Gidole" panose="02000503000000000000" pitchFamily="2" charset="0"/>
              </a:rPr>
              <a:t>Anolyte Water, a mixed oxidant, is produced by electrolyzing dilute brine(NACL) water in the cathode &amp; anode chamber of an unique diaphragmatic electrolytic cell. An electro-chemical activation is used to convert an aqueous solution of sodium chloride into a solution known as “Anolyte.”</a:t>
            </a:r>
          </a:p>
        </p:txBody>
      </p:sp>
    </p:spTree>
    <p:extLst>
      <p:ext uri="{BB962C8B-B14F-4D97-AF65-F5344CB8AC3E}">
        <p14:creationId xmlns:p14="http://schemas.microsoft.com/office/powerpoint/2010/main" val="153082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387383C1-DDC8-8248-A744-68111CEC2C03}"/>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ANOLYTE IS SUPERIOR</a:t>
            </a:r>
          </a:p>
        </p:txBody>
      </p:sp>
      <p:sp>
        <p:nvSpPr>
          <p:cNvPr id="3" name="Content Placeholder 2">
            <a:extLst>
              <a:ext uri="{FF2B5EF4-FFF2-40B4-BE49-F238E27FC236}">
                <a16:creationId xmlns:a16="http://schemas.microsoft.com/office/drawing/2014/main" id="{A4957CCF-DD3E-C04C-A6A6-3D7A809FC080}"/>
              </a:ext>
            </a:extLst>
          </p:cNvPr>
          <p:cNvSpPr>
            <a:spLocks noGrp="1"/>
          </p:cNvSpPr>
          <p:nvPr>
            <p:ph idx="1"/>
          </p:nvPr>
        </p:nvSpPr>
        <p:spPr/>
        <p:txBody>
          <a:bodyPr/>
          <a:lstStyle/>
          <a:p>
            <a:pPr lvl="0"/>
            <a:r>
              <a:rPr lang="en-US" sz="2600" dirty="0">
                <a:solidFill>
                  <a:srgbClr val="143955"/>
                </a:solidFill>
                <a:effectLst>
                  <a:outerShdw blurRad="69850" dist="43180" dir="5400000" sx="0" sy="0">
                    <a:srgbClr val="000000">
                      <a:alpha val="65000"/>
                    </a:srgbClr>
                  </a:outerShdw>
                </a:effectLst>
                <a:latin typeface="Gidole" panose="02000503000000000000" pitchFamily="2" charset="0"/>
              </a:rPr>
              <a:t>Only Anolyte can claim to be Effective as a Disinfectant and Safe, Removes Biofilm, Eliminates Algae, is Easy to Maintain, and has a Low Cost throughout its Lifecycle. </a:t>
            </a:r>
            <a:endParaRPr lang="en-US" sz="2600" dirty="0">
              <a:solidFill>
                <a:srgbClr val="143955"/>
              </a:solidFill>
              <a:latin typeface="Gidole" panose="02000503000000000000" pitchFamily="2" charset="0"/>
            </a:endParaRPr>
          </a:p>
          <a:p>
            <a:pPr lvl="0"/>
            <a:r>
              <a:rPr lang="en-US" sz="2600" dirty="0">
                <a:solidFill>
                  <a:srgbClr val="143955"/>
                </a:solidFill>
                <a:effectLst>
                  <a:outerShdw blurRad="69850" dist="43180" dir="5400000" sx="0" sy="0">
                    <a:srgbClr val="000000">
                      <a:alpha val="65000"/>
                    </a:srgbClr>
                  </a:outerShdw>
                </a:effectLst>
                <a:latin typeface="Gidole" panose="02000503000000000000" pitchFamily="2" charset="0"/>
              </a:rPr>
              <a:t>Anolyte is Superior to sodium hypochlorite in destroying spores, bacteria, viruses and other pathogens.</a:t>
            </a:r>
            <a:endParaRPr lang="en-US" sz="2600" dirty="0">
              <a:solidFill>
                <a:srgbClr val="143955"/>
              </a:solidFill>
              <a:latin typeface="Gidole" panose="02000503000000000000" pitchFamily="2" charset="0"/>
            </a:endParaRPr>
          </a:p>
          <a:p>
            <a:pPr lvl="0"/>
            <a:r>
              <a:rPr lang="en-US" sz="2600" dirty="0">
                <a:solidFill>
                  <a:srgbClr val="143955"/>
                </a:solidFill>
                <a:effectLst>
                  <a:outerShdw blurRad="69850" dist="43180" dir="5400000" sx="0" sy="0">
                    <a:srgbClr val="000000">
                      <a:alpha val="65000"/>
                    </a:srgbClr>
                  </a:outerShdw>
                </a:effectLst>
                <a:latin typeface="Gidole" panose="02000503000000000000" pitchFamily="2" charset="0"/>
              </a:rPr>
              <a:t>For more than 10 years, Anolyte has demonstrated that microorganisms do not develop a resistance against the disinfection power of Anolyte over any period of time</a:t>
            </a:r>
            <a:endParaRPr lang="en-US" sz="2600" dirty="0">
              <a:solidFill>
                <a:srgbClr val="143955"/>
              </a:solidFill>
              <a:latin typeface="Gidole" panose="02000503000000000000" pitchFamily="2" charset="0"/>
            </a:endParaRPr>
          </a:p>
          <a:p>
            <a:pPr lvl="1"/>
            <a:r>
              <a:rPr lang="en-US" sz="2000" dirty="0">
                <a:solidFill>
                  <a:srgbClr val="143955"/>
                </a:solidFill>
                <a:effectLst>
                  <a:outerShdw blurRad="69850" dist="43180" dir="5400000" sx="0" sy="0">
                    <a:srgbClr val="000000">
                      <a:alpha val="65000"/>
                    </a:srgbClr>
                  </a:outerShdw>
                </a:effectLst>
                <a:latin typeface="Gidole" panose="02000503000000000000" pitchFamily="2" charset="0"/>
              </a:rPr>
              <a:t>Pathogens develop a resistance to sodium hypochlorite over time</a:t>
            </a:r>
            <a:endParaRPr lang="en-US" sz="2000" dirty="0">
              <a:solidFill>
                <a:srgbClr val="143955"/>
              </a:solidFill>
              <a:latin typeface="Gidole" panose="02000503000000000000" pitchFamily="2" charset="0"/>
            </a:endParaRPr>
          </a:p>
          <a:p>
            <a:pPr lvl="1"/>
            <a:r>
              <a:rPr lang="en-US" sz="2000" dirty="0">
                <a:solidFill>
                  <a:srgbClr val="143955"/>
                </a:solidFill>
                <a:effectLst>
                  <a:outerShdw blurRad="69850" dist="43180" dir="5400000" sx="0" sy="0">
                    <a:srgbClr val="000000">
                      <a:alpha val="65000"/>
                    </a:srgbClr>
                  </a:outerShdw>
                </a:effectLst>
                <a:latin typeface="Gidole" panose="02000503000000000000" pitchFamily="2" charset="0"/>
              </a:rPr>
              <a:t>Sodium hypochlorite at 5% concentrate disinfects; however, it does NOT sterilize and is NOT effective against cysts (Guardia, Cryptosporidium)</a:t>
            </a:r>
            <a:endParaRPr lang="en-US" sz="2000" dirty="0">
              <a:solidFill>
                <a:srgbClr val="143955"/>
              </a:solidFill>
              <a:latin typeface="Gidole" panose="02000503000000000000" pitchFamily="2" charset="0"/>
            </a:endParaRPr>
          </a:p>
          <a:p>
            <a:endParaRPr lang="en-US" dirty="0"/>
          </a:p>
        </p:txBody>
      </p:sp>
    </p:spTree>
    <p:extLst>
      <p:ext uri="{BB962C8B-B14F-4D97-AF65-F5344CB8AC3E}">
        <p14:creationId xmlns:p14="http://schemas.microsoft.com/office/powerpoint/2010/main" val="389984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9CEBD3BC-4C0C-A04A-8320-4D64C104F198}"/>
              </a:ext>
            </a:extLst>
          </p:cNvPr>
          <p:cNvSpPr/>
          <p:nvPr/>
        </p:nvSpPr>
        <p:spPr>
          <a:xfrm>
            <a:off x="553994" y="1468267"/>
            <a:ext cx="11084011" cy="5078313"/>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has a lower kill time </a:t>
            </a: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Sodium hypochlorite loses its strength during long-term storage and is a potential danger due to the production of gaseous chlorine emissions during storage period</a:t>
            </a: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more soluble</a:t>
            </a: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effective as a bactericidal at pH values of 4-9</a:t>
            </a:r>
            <a:endParaRPr lang="en-US" sz="2400" dirty="0">
              <a:solidFill>
                <a:srgbClr val="143955"/>
              </a:solidFill>
              <a:latin typeface="Gidole" panose="02000503000000000000" pitchFamily="2" charset="0"/>
            </a:endParaRP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can be produced at an ORP up to +1200 making it more effective as a biocide (+800 is pure sterilization)</a:t>
            </a: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minimally corrosive – Anolyte is the Product of choice for disinfection</a:t>
            </a:r>
            <a:endParaRPr lang="en-US" sz="2400" dirty="0">
              <a:solidFill>
                <a:srgbClr val="143955"/>
              </a:solidFill>
              <a:latin typeface="Gidole" panose="02000503000000000000" pitchFamily="2" charset="0"/>
            </a:endParaRP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produces about half the trihalomethanes when interacting with organic material in comparison to traditional chlorine use.</a:t>
            </a:r>
            <a:endParaRPr lang="en-US" sz="2400" dirty="0">
              <a:solidFill>
                <a:srgbClr val="143955"/>
              </a:solidFill>
              <a:latin typeface="Gidole" panose="02000503000000000000" pitchFamily="2" charset="0"/>
            </a:endParaRP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anti-scaling:</a:t>
            </a:r>
            <a:endParaRPr lang="en-US" sz="2400" dirty="0">
              <a:solidFill>
                <a:srgbClr val="143955"/>
              </a:solidFill>
              <a:latin typeface="Gidole" panose="02000503000000000000" pitchFamily="2" charset="0"/>
            </a:endParaRP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 Eliminates existing scale</a:t>
            </a:r>
            <a:endParaRPr lang="en-US" dirty="0">
              <a:solidFill>
                <a:srgbClr val="143955"/>
              </a:solidFill>
              <a:latin typeface="Gidole" panose="02000503000000000000" pitchFamily="2" charset="0"/>
            </a:endParaRP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 Eliminates pathogens being harbored within scale</a:t>
            </a:r>
            <a:endParaRPr lang="en-US" dirty="0">
              <a:solidFill>
                <a:srgbClr val="143955"/>
              </a:solidFill>
              <a:latin typeface="Gidole" panose="02000503000000000000" pitchFamily="2" charset="0"/>
            </a:endParaRP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 Blocks any dissolved solids within the water supply, so new scale is prevented</a:t>
            </a: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from forming.</a:t>
            </a:r>
            <a:endParaRPr lang="en-US" dirty="0">
              <a:solidFill>
                <a:srgbClr val="143955"/>
              </a:solidFill>
              <a:latin typeface="Gidole" panose="02000503000000000000" pitchFamily="2" charset="0"/>
            </a:endParaRPr>
          </a:p>
        </p:txBody>
      </p:sp>
      <p:sp>
        <p:nvSpPr>
          <p:cNvPr id="5" name="Title 1">
            <a:extLst>
              <a:ext uri="{FF2B5EF4-FFF2-40B4-BE49-F238E27FC236}">
                <a16:creationId xmlns:a16="http://schemas.microsoft.com/office/drawing/2014/main" id="{60D5B5A6-D54B-0540-AB34-DB28AD940D55}"/>
              </a:ext>
            </a:extLst>
          </p:cNvPr>
          <p:cNvSpPr>
            <a:spLocks noGrp="1"/>
          </p:cNvSpPr>
          <p:nvPr>
            <p:ph type="title"/>
          </p:nvPr>
        </p:nvSpPr>
        <p:spPr>
          <a:xfrm>
            <a:off x="838200" y="365125"/>
            <a:ext cx="10515600" cy="1325563"/>
          </a:xfrm>
        </p:spPr>
        <p:txBody>
          <a:bodyPr>
            <a:normAutofit/>
          </a:bodyPr>
          <a:lstStyle/>
          <a:p>
            <a:pPr algn="ctr"/>
            <a:r>
              <a:rPr lang="en-US" sz="6000" b="1" dirty="0">
                <a:solidFill>
                  <a:srgbClr val="6BA6C4"/>
                </a:solidFill>
                <a:latin typeface="Gidole" panose="02000503000000000000" pitchFamily="2" charset="0"/>
              </a:rPr>
              <a:t>ANOLYTE IS SUPERIOR</a:t>
            </a:r>
          </a:p>
        </p:txBody>
      </p:sp>
    </p:spTree>
    <p:extLst>
      <p:ext uri="{BB962C8B-B14F-4D97-AF65-F5344CB8AC3E}">
        <p14:creationId xmlns:p14="http://schemas.microsoft.com/office/powerpoint/2010/main" val="229520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3372CED-97C0-B44A-B3EA-C017B4812C0F}"/>
              </a:ext>
            </a:extLst>
          </p:cNvPr>
          <p:cNvSpPr>
            <a:spLocks noGrp="1"/>
          </p:cNvSpPr>
          <p:nvPr>
            <p:ph type="title"/>
          </p:nvPr>
        </p:nvSpPr>
        <p:spPr/>
        <p:txBody>
          <a:bodyPr>
            <a:normAutofit/>
          </a:bodyPr>
          <a:lstStyle/>
          <a:p>
            <a:r>
              <a:rPr lang="en-US" sz="6000" b="1" dirty="0">
                <a:solidFill>
                  <a:srgbClr val="6BA6C4"/>
                </a:solidFill>
                <a:latin typeface="Gidole" panose="02000503000000000000" pitchFamily="2" charset="0"/>
              </a:rPr>
              <a:t>CUSTOM ENVIROLYTE INSTALLS</a:t>
            </a:r>
          </a:p>
        </p:txBody>
      </p:sp>
      <p:sp>
        <p:nvSpPr>
          <p:cNvPr id="5" name="object 6">
            <a:extLst>
              <a:ext uri="{FF2B5EF4-FFF2-40B4-BE49-F238E27FC236}">
                <a16:creationId xmlns:a16="http://schemas.microsoft.com/office/drawing/2014/main" id="{926699CB-1079-D144-A11B-883FD4CB59D9}"/>
              </a:ext>
            </a:extLst>
          </p:cNvPr>
          <p:cNvSpPr/>
          <p:nvPr/>
        </p:nvSpPr>
        <p:spPr>
          <a:xfrm>
            <a:off x="838200" y="1923933"/>
            <a:ext cx="2362200" cy="1752600"/>
          </a:xfrm>
          <a:prstGeom prst="rect">
            <a:avLst/>
          </a:prstGeom>
          <a:blipFill>
            <a:blip r:embed="rId3" cstate="print"/>
            <a:stretch>
              <a:fillRect/>
            </a:stretch>
          </a:blipFill>
        </p:spPr>
        <p:txBody>
          <a:bodyPr wrap="square" lIns="0" tIns="0" rIns="0" bIns="0" rtlCol="0">
            <a:spAutoFit/>
          </a:bodyPr>
          <a:lstStyle/>
          <a:p>
            <a:endParaRPr/>
          </a:p>
        </p:txBody>
      </p:sp>
      <p:sp>
        <p:nvSpPr>
          <p:cNvPr id="6" name="object 9">
            <a:extLst>
              <a:ext uri="{FF2B5EF4-FFF2-40B4-BE49-F238E27FC236}">
                <a16:creationId xmlns:a16="http://schemas.microsoft.com/office/drawing/2014/main" id="{50C3C44D-DB5F-EF4A-818C-2C4823A40CF4}"/>
              </a:ext>
            </a:extLst>
          </p:cNvPr>
          <p:cNvSpPr/>
          <p:nvPr/>
        </p:nvSpPr>
        <p:spPr>
          <a:xfrm>
            <a:off x="8723870" y="1910980"/>
            <a:ext cx="2261287" cy="1765553"/>
          </a:xfrm>
          <a:prstGeom prst="rect">
            <a:avLst/>
          </a:prstGeom>
          <a:blipFill>
            <a:blip r:embed="rId4" cstate="print"/>
            <a:stretch>
              <a:fillRect/>
            </a:stretch>
          </a:blipFill>
        </p:spPr>
        <p:txBody>
          <a:bodyPr wrap="square" lIns="0" tIns="0" rIns="0" bIns="0" rtlCol="0">
            <a:spAutoFit/>
          </a:bodyPr>
          <a:lstStyle/>
          <a:p>
            <a:endParaRPr/>
          </a:p>
        </p:txBody>
      </p:sp>
      <p:sp>
        <p:nvSpPr>
          <p:cNvPr id="7" name="object 8">
            <a:extLst>
              <a:ext uri="{FF2B5EF4-FFF2-40B4-BE49-F238E27FC236}">
                <a16:creationId xmlns:a16="http://schemas.microsoft.com/office/drawing/2014/main" id="{B0C54C88-3CA4-3F47-8F55-5B4AE3E52612}"/>
              </a:ext>
            </a:extLst>
          </p:cNvPr>
          <p:cNvSpPr/>
          <p:nvPr/>
        </p:nvSpPr>
        <p:spPr>
          <a:xfrm>
            <a:off x="4953000" y="1923933"/>
            <a:ext cx="2286000" cy="1778507"/>
          </a:xfrm>
          <a:prstGeom prst="rect">
            <a:avLst/>
          </a:prstGeom>
          <a:blipFill>
            <a:blip r:embed="rId5" cstate="print"/>
            <a:stretch>
              <a:fillRect/>
            </a:stretch>
          </a:blipFill>
        </p:spPr>
        <p:txBody>
          <a:bodyPr wrap="square" lIns="0" tIns="0" rIns="0" bIns="0" rtlCol="0">
            <a:spAutoFit/>
          </a:bodyPr>
          <a:lstStyle/>
          <a:p>
            <a:endParaRPr/>
          </a:p>
        </p:txBody>
      </p:sp>
      <p:sp>
        <p:nvSpPr>
          <p:cNvPr id="8" name="object 11">
            <a:extLst>
              <a:ext uri="{FF2B5EF4-FFF2-40B4-BE49-F238E27FC236}">
                <a16:creationId xmlns:a16="http://schemas.microsoft.com/office/drawing/2014/main" id="{6D7606AC-DFBE-7546-A31C-126FD8000A21}"/>
              </a:ext>
            </a:extLst>
          </p:cNvPr>
          <p:cNvSpPr/>
          <p:nvPr/>
        </p:nvSpPr>
        <p:spPr>
          <a:xfrm>
            <a:off x="838200" y="4489968"/>
            <a:ext cx="2362200" cy="1828800"/>
          </a:xfrm>
          <a:prstGeom prst="rect">
            <a:avLst/>
          </a:prstGeom>
          <a:blipFill>
            <a:blip r:embed="rId6" cstate="print"/>
            <a:stretch>
              <a:fillRect/>
            </a:stretch>
          </a:blipFill>
        </p:spPr>
        <p:txBody>
          <a:bodyPr wrap="square" lIns="0" tIns="0" rIns="0" bIns="0" rtlCol="0">
            <a:spAutoFit/>
          </a:bodyPr>
          <a:lstStyle/>
          <a:p>
            <a:endParaRPr/>
          </a:p>
        </p:txBody>
      </p:sp>
      <p:sp>
        <p:nvSpPr>
          <p:cNvPr id="9" name="object 10">
            <a:extLst>
              <a:ext uri="{FF2B5EF4-FFF2-40B4-BE49-F238E27FC236}">
                <a16:creationId xmlns:a16="http://schemas.microsoft.com/office/drawing/2014/main" id="{79DDB2F4-A6ED-5F4C-B6CF-ECF058442922}"/>
              </a:ext>
            </a:extLst>
          </p:cNvPr>
          <p:cNvSpPr/>
          <p:nvPr/>
        </p:nvSpPr>
        <p:spPr>
          <a:xfrm>
            <a:off x="4953000" y="4445006"/>
            <a:ext cx="2286000" cy="1828800"/>
          </a:xfrm>
          <a:prstGeom prst="rect">
            <a:avLst/>
          </a:prstGeom>
          <a:blipFill>
            <a:blip r:embed="rId7" cstate="print"/>
            <a:stretch>
              <a:fillRect/>
            </a:stretch>
          </a:blipFill>
        </p:spPr>
        <p:txBody>
          <a:bodyPr wrap="square" lIns="0" tIns="0" rIns="0" bIns="0" rtlCol="0">
            <a:spAutoFit/>
          </a:bodyPr>
          <a:lstStyle/>
          <a:p>
            <a:endParaRPr/>
          </a:p>
        </p:txBody>
      </p:sp>
    </p:spTree>
    <p:extLst>
      <p:ext uri="{BB962C8B-B14F-4D97-AF65-F5344CB8AC3E}">
        <p14:creationId xmlns:p14="http://schemas.microsoft.com/office/powerpoint/2010/main" val="356995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a:extLst>
              <a:ext uri="{FF2B5EF4-FFF2-40B4-BE49-F238E27FC236}">
                <a16:creationId xmlns:a16="http://schemas.microsoft.com/office/drawing/2014/main" id="{95D03E1D-BA57-9443-9189-A40317AC09C7}"/>
              </a:ext>
            </a:extLst>
          </p:cNvPr>
          <p:cNvSpPr>
            <a:spLocks noGrp="1"/>
          </p:cNvSpPr>
          <p:nvPr>
            <p:ph type="title"/>
          </p:nvPr>
        </p:nvSpPr>
        <p:spPr>
          <a:xfrm>
            <a:off x="469557" y="365125"/>
            <a:ext cx="11316729" cy="1325563"/>
          </a:xfrm>
        </p:spPr>
        <p:txBody>
          <a:bodyPr>
            <a:normAutofit/>
          </a:bodyPr>
          <a:lstStyle/>
          <a:p>
            <a:pPr algn="ctr"/>
            <a:r>
              <a:rPr lang="en-US" sz="6000" b="1" dirty="0">
                <a:solidFill>
                  <a:srgbClr val="6BA6C4"/>
                </a:solidFill>
                <a:latin typeface="Gidole" panose="02000503000000000000" pitchFamily="2" charset="0"/>
              </a:rPr>
              <a:t>WATER PURFICIATION: TURKEY</a:t>
            </a:r>
          </a:p>
        </p:txBody>
      </p:sp>
      <p:sp>
        <p:nvSpPr>
          <p:cNvPr id="10" name="Content Placeholder 9">
            <a:extLst>
              <a:ext uri="{FF2B5EF4-FFF2-40B4-BE49-F238E27FC236}">
                <a16:creationId xmlns:a16="http://schemas.microsoft.com/office/drawing/2014/main" id="{F2F7EE0E-7BE5-6B45-8171-0E72C489C4F3}"/>
              </a:ext>
            </a:extLst>
          </p:cNvPr>
          <p:cNvSpPr>
            <a:spLocks noGrp="1"/>
          </p:cNvSpPr>
          <p:nvPr>
            <p:ph idx="1"/>
          </p:nvPr>
        </p:nvSpPr>
        <p:spPr>
          <a:xfrm>
            <a:off x="838200" y="1690688"/>
            <a:ext cx="10515600" cy="4351338"/>
          </a:xfrm>
        </p:spPr>
        <p:txBody>
          <a:bodyPr/>
          <a:lstStyle/>
          <a:p>
            <a:pPr marL="0" indent="0" algn="ctr">
              <a:buNone/>
            </a:pPr>
            <a:r>
              <a:rPr lang="en-US" sz="3200" dirty="0">
                <a:solidFill>
                  <a:srgbClr val="143955"/>
                </a:solidFill>
                <a:latin typeface="Gidole" panose="02000503000000000000" pitchFamily="2" charset="0"/>
              </a:rPr>
              <a:t>Control &amp; Reduction of Disease</a:t>
            </a:r>
          </a:p>
          <a:p>
            <a:pPr marL="0" indent="0" algn="ctr">
              <a:buNone/>
            </a:pPr>
            <a:r>
              <a:rPr lang="en-US" sz="3200" dirty="0">
                <a:solidFill>
                  <a:srgbClr val="143955"/>
                </a:solidFill>
                <a:latin typeface="Gidole" panose="02000503000000000000" pitchFamily="2" charset="0"/>
              </a:rPr>
              <a:t>Better Digestion &amp; Feed Conversion Ratios</a:t>
            </a:r>
          </a:p>
          <a:p>
            <a:pPr marL="0" indent="0" algn="ctr">
              <a:buNone/>
            </a:pPr>
            <a:r>
              <a:rPr lang="en-US" sz="3200" dirty="0">
                <a:solidFill>
                  <a:srgbClr val="143955"/>
                </a:solidFill>
                <a:latin typeface="Gidole" panose="02000503000000000000" pitchFamily="2" charset="0"/>
              </a:rPr>
              <a:t>Increasing Live Stock yields</a:t>
            </a:r>
          </a:p>
          <a:p>
            <a:pPr marL="0" indent="0">
              <a:buNone/>
            </a:pPr>
            <a:endParaRPr lang="en-US" dirty="0"/>
          </a:p>
        </p:txBody>
      </p:sp>
      <p:pic>
        <p:nvPicPr>
          <p:cNvPr id="6" name="Picture 2">
            <a:extLst>
              <a:ext uri="{FF2B5EF4-FFF2-40B4-BE49-F238E27FC236}">
                <a16:creationId xmlns:a16="http://schemas.microsoft.com/office/drawing/2014/main" id="{2B82979C-23A6-0843-9F50-1116080B8B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30" t="41088" r="52163" b="40663"/>
          <a:stretch/>
        </p:blipFill>
        <p:spPr bwMode="auto">
          <a:xfrm>
            <a:off x="4942350" y="3694416"/>
            <a:ext cx="2371141" cy="234761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7611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9FBEF3D8-9023-3743-A3CB-3DBD83841C75}"/>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TURKEYS</a:t>
            </a:r>
          </a:p>
        </p:txBody>
      </p:sp>
      <p:pic>
        <p:nvPicPr>
          <p:cNvPr id="8" name="Picture 7">
            <a:extLst>
              <a:ext uri="{FF2B5EF4-FFF2-40B4-BE49-F238E27FC236}">
                <a16:creationId xmlns:a16="http://schemas.microsoft.com/office/drawing/2014/main" id="{408BD7B5-E799-9246-B6D1-0CF5BD4B077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27467" y="2303167"/>
            <a:ext cx="5337064" cy="3365158"/>
          </a:xfrm>
          <a:prstGeom prst="rect">
            <a:avLst/>
          </a:prstGeom>
        </p:spPr>
      </p:pic>
      <p:sp>
        <p:nvSpPr>
          <p:cNvPr id="9" name="Rectangle 8">
            <a:extLst>
              <a:ext uri="{FF2B5EF4-FFF2-40B4-BE49-F238E27FC236}">
                <a16:creationId xmlns:a16="http://schemas.microsoft.com/office/drawing/2014/main" id="{ABEFEB9F-BAF9-584F-833C-19D8C22C6513}"/>
              </a:ext>
            </a:extLst>
          </p:cNvPr>
          <p:cNvSpPr/>
          <p:nvPr/>
        </p:nvSpPr>
        <p:spPr>
          <a:xfrm>
            <a:off x="3851635" y="1540380"/>
            <a:ext cx="4488729" cy="523220"/>
          </a:xfrm>
          <a:prstGeom prst="rect">
            <a:avLst/>
          </a:prstGeom>
        </p:spPr>
        <p:txBody>
          <a:bodyPr wrap="none">
            <a:spAutoFit/>
          </a:bodyPr>
          <a:lstStyle/>
          <a:p>
            <a:pPr algn="ctr"/>
            <a:r>
              <a:rPr lang="en-CA" sz="2800" dirty="0">
                <a:solidFill>
                  <a:srgbClr val="143955"/>
                </a:solidFill>
                <a:latin typeface="Gidole" panose="02000503000000000000" pitchFamily="2" charset="0"/>
              </a:rPr>
              <a:t>WAGLER FARMS INDIANA, USA</a:t>
            </a:r>
            <a:endParaRPr lang="en-US" sz="2800" dirty="0">
              <a:solidFill>
                <a:srgbClr val="143955"/>
              </a:solidFill>
              <a:latin typeface="Gidole" panose="02000503000000000000" pitchFamily="2" charset="0"/>
            </a:endParaRPr>
          </a:p>
        </p:txBody>
      </p:sp>
      <p:pic>
        <p:nvPicPr>
          <p:cNvPr id="10" name="Picture 9">
            <a:extLst>
              <a:ext uri="{FF2B5EF4-FFF2-40B4-BE49-F238E27FC236}">
                <a16:creationId xmlns:a16="http://schemas.microsoft.com/office/drawing/2014/main" id="{8FF4EBF7-CB78-2743-B2B3-20566C917AA7}"/>
              </a:ext>
            </a:extLst>
          </p:cNvPr>
          <p:cNvPicPr/>
          <p:nvPr/>
        </p:nvPicPr>
        <p:blipFill rotWithShape="1">
          <a:blip r:embed="rId4"/>
          <a:srcRect l="64434" t="32295" r="21981" b="45765"/>
          <a:stretch/>
        </p:blipFill>
        <p:spPr bwMode="auto">
          <a:xfrm>
            <a:off x="1834766" y="1801990"/>
            <a:ext cx="2201694" cy="1823389"/>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4929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8C8E1A80-5B17-5140-831D-4A3B63D1B294}"/>
              </a:ext>
            </a:extLst>
          </p:cNvPr>
          <p:cNvSpPr txBox="1"/>
          <p:nvPr/>
        </p:nvSpPr>
        <p:spPr>
          <a:xfrm>
            <a:off x="1079770" y="460443"/>
            <a:ext cx="10214043" cy="1015663"/>
          </a:xfrm>
          <a:prstGeom prst="rect">
            <a:avLst/>
          </a:prstGeom>
          <a:noFill/>
        </p:spPr>
        <p:txBody>
          <a:bodyPr wrap="square" rtlCol="0">
            <a:spAutoFit/>
          </a:bodyPr>
          <a:lstStyle/>
          <a:p>
            <a:pPr algn="ctr"/>
            <a:r>
              <a:rPr lang="en-CA" sz="6000" b="1" dirty="0">
                <a:solidFill>
                  <a:srgbClr val="6BA6C4"/>
                </a:solidFill>
                <a:latin typeface="Gidole" panose="02000503000000000000" pitchFamily="2" charset="0"/>
              </a:rPr>
              <a:t>BARRICKMAN FARMS, CANADA</a:t>
            </a:r>
            <a:endParaRPr lang="en-US" sz="6000" b="1" dirty="0">
              <a:solidFill>
                <a:srgbClr val="6BA6C4"/>
              </a:solidFill>
              <a:latin typeface="Gidole" panose="02000503000000000000" pitchFamily="2" charset="0"/>
            </a:endParaRPr>
          </a:p>
        </p:txBody>
      </p:sp>
      <p:pic>
        <p:nvPicPr>
          <p:cNvPr id="14" name="Picture 13">
            <a:extLst>
              <a:ext uri="{FF2B5EF4-FFF2-40B4-BE49-F238E27FC236}">
                <a16:creationId xmlns:a16="http://schemas.microsoft.com/office/drawing/2014/main" id="{31806338-B177-8843-8B30-953511F2A94E}"/>
              </a:ext>
            </a:extLst>
          </p:cNvPr>
          <p:cNvPicPr/>
          <p:nvPr/>
        </p:nvPicPr>
        <p:blipFill rotWithShape="1">
          <a:blip r:embed="rId3"/>
          <a:srcRect l="14537" t="39340" r="66737" b="23772"/>
          <a:stretch/>
        </p:blipFill>
        <p:spPr bwMode="auto">
          <a:xfrm>
            <a:off x="882056" y="2013625"/>
            <a:ext cx="4030412" cy="3394953"/>
          </a:xfrm>
          <a:prstGeom prst="rect">
            <a:avLst/>
          </a:prstGeom>
          <a:ln>
            <a:noFill/>
          </a:ln>
          <a:extLst>
            <a:ext uri="{53640926-AAD7-44D8-BBD7-CCE9431645EC}">
              <a14:shadowObscured xmlns:a14="http://schemas.microsoft.com/office/drawing/2010/main"/>
            </a:ext>
          </a:extLst>
        </p:spPr>
      </p:pic>
      <p:sp>
        <p:nvSpPr>
          <p:cNvPr id="15" name="Content Placeholder 2">
            <a:extLst>
              <a:ext uri="{FF2B5EF4-FFF2-40B4-BE49-F238E27FC236}">
                <a16:creationId xmlns:a16="http://schemas.microsoft.com/office/drawing/2014/main" id="{EE0DF469-D0F0-064C-AD1B-A63713F0632F}"/>
              </a:ext>
            </a:extLst>
          </p:cNvPr>
          <p:cNvSpPr txBox="1">
            <a:spLocks/>
          </p:cNvSpPr>
          <p:nvPr/>
        </p:nvSpPr>
        <p:spPr>
          <a:xfrm>
            <a:off x="5040630" y="2038350"/>
            <a:ext cx="5027498" cy="32766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b="0" dirty="0">
                <a:solidFill>
                  <a:srgbClr val="143955"/>
                </a:solidFill>
                <a:latin typeface="Gidole" panose="02000503000000000000" pitchFamily="2" charset="0"/>
              </a:rPr>
              <a:t>Installed the ELA-6000 and uses Anolyte for their 600 sow to finish Hog operation, Turkey and Layers.</a:t>
            </a:r>
            <a:endParaRPr lang="en-US" b="0" dirty="0">
              <a:solidFill>
                <a:srgbClr val="143955"/>
              </a:solidFill>
              <a:latin typeface="Gidole" panose="02000503000000000000" pitchFamily="2" charset="0"/>
            </a:endParaRPr>
          </a:p>
          <a:p>
            <a:endParaRPr lang="en-US" dirty="0">
              <a:solidFill>
                <a:srgbClr val="143955"/>
              </a:solidFill>
              <a:latin typeface="Gidole" panose="02000503000000000000" pitchFamily="2" charset="0"/>
            </a:endParaRPr>
          </a:p>
        </p:txBody>
      </p:sp>
    </p:spTree>
    <p:extLst>
      <p:ext uri="{BB962C8B-B14F-4D97-AF65-F5344CB8AC3E}">
        <p14:creationId xmlns:p14="http://schemas.microsoft.com/office/powerpoint/2010/main" val="105924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2">
            <a:extLst>
              <a:ext uri="{FF2B5EF4-FFF2-40B4-BE49-F238E27FC236}">
                <a16:creationId xmlns:a16="http://schemas.microsoft.com/office/drawing/2014/main" id="{619342FE-9317-344A-A61A-FEFA9AE0C48E}"/>
              </a:ext>
            </a:extLst>
          </p:cNvPr>
          <p:cNvSpPr txBox="1">
            <a:spLocks noChangeArrowheads="1"/>
          </p:cNvSpPr>
          <p:nvPr/>
        </p:nvSpPr>
        <p:spPr bwMode="auto">
          <a:xfrm>
            <a:off x="680936" y="327873"/>
            <a:ext cx="10651787" cy="7619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6000" b="1" kern="1200" dirty="0">
                <a:solidFill>
                  <a:srgbClr val="6BA6C4"/>
                </a:solidFill>
                <a:effectLst/>
                <a:latin typeface="Gidole" panose="02000503000000000000" pitchFamily="2" charset="0"/>
                <a:ea typeface="Tahoma"/>
              </a:rPr>
              <a:t>SPRINGCREEK FARMS, SD, USA</a:t>
            </a:r>
            <a:endParaRPr lang="en-US" sz="6000" b="1" dirty="0">
              <a:solidFill>
                <a:srgbClr val="6BA6C4"/>
              </a:solidFill>
              <a:effectLst/>
              <a:latin typeface="Gidole" panose="02000503000000000000" pitchFamily="2" charset="0"/>
              <a:ea typeface="Times New Roman"/>
            </a:endParaRPr>
          </a:p>
          <a:p>
            <a:pPr marL="0" marR="0" algn="ctr">
              <a:spcBef>
                <a:spcPts val="0"/>
              </a:spcBef>
              <a:spcAft>
                <a:spcPts val="0"/>
              </a:spcAft>
            </a:pPr>
            <a:r>
              <a:rPr lang="en-CA" sz="4000" b="1" kern="1200" dirty="0">
                <a:solidFill>
                  <a:srgbClr val="000000"/>
                </a:solidFill>
                <a:effectLst/>
                <a:latin typeface="Tahoma"/>
                <a:ea typeface="Tahoma"/>
              </a:rPr>
              <a:t> </a:t>
            </a:r>
            <a:endParaRPr lang="en-US" sz="4000" b="1" dirty="0">
              <a:effectLst/>
              <a:latin typeface="Calibri"/>
              <a:ea typeface="Calibri"/>
              <a:cs typeface="Times New Roman"/>
            </a:endParaRPr>
          </a:p>
        </p:txBody>
      </p:sp>
      <p:sp>
        <p:nvSpPr>
          <p:cNvPr id="12" name="Text Box 2">
            <a:extLst>
              <a:ext uri="{FF2B5EF4-FFF2-40B4-BE49-F238E27FC236}">
                <a16:creationId xmlns:a16="http://schemas.microsoft.com/office/drawing/2014/main" id="{A8C9CADE-55DF-2E40-B409-0696212D640B}"/>
              </a:ext>
            </a:extLst>
          </p:cNvPr>
          <p:cNvSpPr txBox="1">
            <a:spLocks noChangeArrowheads="1"/>
          </p:cNvSpPr>
          <p:nvPr/>
        </p:nvSpPr>
        <p:spPr bwMode="auto">
          <a:xfrm>
            <a:off x="6505994" y="1838636"/>
            <a:ext cx="3404870" cy="990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2000" kern="1200" dirty="0">
                <a:solidFill>
                  <a:srgbClr val="143955"/>
                </a:solidFill>
                <a:effectLst/>
                <a:latin typeface="Gidole" panose="02000503000000000000" pitchFamily="2" charset="0"/>
                <a:ea typeface="Tahoma"/>
              </a:rPr>
              <a:t>Installed an ELA-2000 Anolyte Generator to produce an Antibiotic Free Turkey operation</a:t>
            </a:r>
            <a:endParaRPr lang="en-US" sz="2000" dirty="0">
              <a:solidFill>
                <a:srgbClr val="143955"/>
              </a:solidFill>
              <a:effectLst/>
              <a:latin typeface="Gidole" panose="02000503000000000000" pitchFamily="2" charset="0"/>
              <a:ea typeface="Times New Roman"/>
            </a:endParaRPr>
          </a:p>
          <a:p>
            <a:pPr marL="0" marR="0">
              <a:lnSpc>
                <a:spcPct val="115000"/>
              </a:lnSpc>
              <a:spcBef>
                <a:spcPts val="0"/>
              </a:spcBef>
              <a:spcAft>
                <a:spcPts val="1000"/>
              </a:spcAft>
            </a:pPr>
            <a:r>
              <a:rPr lang="en-US" dirty="0">
                <a:effectLst/>
                <a:latin typeface="Calibri"/>
                <a:ea typeface="Calibri"/>
                <a:cs typeface="Times New Roman"/>
              </a:rPr>
              <a:t> </a:t>
            </a:r>
          </a:p>
        </p:txBody>
      </p:sp>
      <p:pic>
        <p:nvPicPr>
          <p:cNvPr id="11" name="Picture 10">
            <a:extLst>
              <a:ext uri="{FF2B5EF4-FFF2-40B4-BE49-F238E27FC236}">
                <a16:creationId xmlns:a16="http://schemas.microsoft.com/office/drawing/2014/main" id="{00F4C4E2-261A-744B-87EB-21B65E31DFDE}"/>
              </a:ext>
            </a:extLst>
          </p:cNvPr>
          <p:cNvPicPr/>
          <p:nvPr/>
        </p:nvPicPr>
        <p:blipFill rotWithShape="1">
          <a:blip r:embed="rId3"/>
          <a:srcRect l="58015" t="44314" r="16107" b="36091"/>
          <a:stretch/>
        </p:blipFill>
        <p:spPr bwMode="auto">
          <a:xfrm>
            <a:off x="1100847" y="1281900"/>
            <a:ext cx="4419600" cy="2104073"/>
          </a:xfrm>
          <a:prstGeom prst="rect">
            <a:avLst/>
          </a:prstGeom>
          <a:ln>
            <a:noFill/>
          </a:ln>
          <a:effectLst>
            <a:softEdge rad="112500"/>
          </a:effectLst>
          <a:extLst>
            <a:ext uri="{53640926-AAD7-44D8-BBD7-CCE9431645EC}">
              <a14:shadowObscured xmlns:a14="http://schemas.microsoft.com/office/drawing/2010/main"/>
            </a:ext>
          </a:extLst>
        </p:spPr>
      </p:pic>
      <p:sp>
        <p:nvSpPr>
          <p:cNvPr id="14" name="Text Box 2">
            <a:extLst>
              <a:ext uri="{FF2B5EF4-FFF2-40B4-BE49-F238E27FC236}">
                <a16:creationId xmlns:a16="http://schemas.microsoft.com/office/drawing/2014/main" id="{BBBB14BA-8296-814E-95C1-12E32A2D213B}"/>
              </a:ext>
            </a:extLst>
          </p:cNvPr>
          <p:cNvSpPr txBox="1">
            <a:spLocks noChangeArrowheads="1"/>
          </p:cNvSpPr>
          <p:nvPr/>
        </p:nvSpPr>
        <p:spPr bwMode="auto">
          <a:xfrm>
            <a:off x="672019" y="3286397"/>
            <a:ext cx="9696856" cy="68579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sz="6000" b="1" dirty="0">
                <a:solidFill>
                  <a:srgbClr val="6BA6C4"/>
                </a:solidFill>
                <a:latin typeface="Gidole" panose="02000503000000000000" pitchFamily="2" charset="0"/>
                <a:ea typeface="Tahoma"/>
              </a:rPr>
              <a:t>ROSEDALE</a:t>
            </a:r>
            <a:r>
              <a:rPr lang="en-CA" sz="4000" b="1" kern="1200" dirty="0">
                <a:solidFill>
                  <a:srgbClr val="000000"/>
                </a:solidFill>
                <a:effectLst/>
                <a:latin typeface="Tahoma"/>
                <a:ea typeface="Tahoma"/>
              </a:rPr>
              <a:t> </a:t>
            </a:r>
            <a:r>
              <a:rPr lang="en-CA" sz="6000" b="1" dirty="0">
                <a:solidFill>
                  <a:srgbClr val="6BA6C4"/>
                </a:solidFill>
                <a:latin typeface="Gidole" panose="02000503000000000000" pitchFamily="2" charset="0"/>
                <a:ea typeface="Tahoma"/>
              </a:rPr>
              <a:t>FARMS, CANADA </a:t>
            </a:r>
            <a:endParaRPr lang="en-US" sz="6000" b="1" dirty="0">
              <a:solidFill>
                <a:srgbClr val="6BA6C4"/>
              </a:solidFill>
              <a:latin typeface="Gidole" panose="02000503000000000000" pitchFamily="2" charset="0"/>
              <a:ea typeface="Tahoma"/>
            </a:endParaRPr>
          </a:p>
          <a:p>
            <a:pPr marL="0" marR="0" algn="ctr">
              <a:spcBef>
                <a:spcPts val="0"/>
              </a:spcBef>
              <a:spcAft>
                <a:spcPts val="0"/>
              </a:spcAft>
            </a:pPr>
            <a:r>
              <a:rPr lang="en-CA" sz="4000" b="1" kern="1200" dirty="0">
                <a:solidFill>
                  <a:srgbClr val="000000"/>
                </a:solidFill>
                <a:effectLst/>
                <a:latin typeface="Tahoma"/>
                <a:ea typeface="Tahoma"/>
              </a:rPr>
              <a:t> </a:t>
            </a:r>
            <a:endParaRPr lang="en-US" sz="4000" b="1" dirty="0">
              <a:effectLst/>
              <a:latin typeface="Times New Roman"/>
              <a:ea typeface="Times New Roman"/>
            </a:endParaRPr>
          </a:p>
          <a:p>
            <a:pPr marL="0" marR="0">
              <a:lnSpc>
                <a:spcPct val="115000"/>
              </a:lnSpc>
              <a:spcBef>
                <a:spcPts val="0"/>
              </a:spcBef>
              <a:spcAft>
                <a:spcPts val="1000"/>
              </a:spcAft>
            </a:pPr>
            <a:r>
              <a:rPr lang="en-US" sz="4000" b="1" dirty="0">
                <a:effectLst/>
                <a:latin typeface="Calibri"/>
                <a:ea typeface="Calibri"/>
                <a:cs typeface="Times New Roman"/>
              </a:rPr>
              <a:t> </a:t>
            </a:r>
          </a:p>
        </p:txBody>
      </p:sp>
      <p:pic>
        <p:nvPicPr>
          <p:cNvPr id="13" name="Picture 12">
            <a:extLst>
              <a:ext uri="{FF2B5EF4-FFF2-40B4-BE49-F238E27FC236}">
                <a16:creationId xmlns:a16="http://schemas.microsoft.com/office/drawing/2014/main" id="{03D5CF9A-8403-CA42-95D5-CDDB02315139}"/>
              </a:ext>
            </a:extLst>
          </p:cNvPr>
          <p:cNvPicPr/>
          <p:nvPr/>
        </p:nvPicPr>
        <p:blipFill rotWithShape="1">
          <a:blip r:embed="rId4"/>
          <a:srcRect l="58015" t="44313" r="16131" b="21902"/>
          <a:stretch/>
        </p:blipFill>
        <p:spPr bwMode="auto">
          <a:xfrm>
            <a:off x="5787220" y="4224346"/>
            <a:ext cx="3162935" cy="2324735"/>
          </a:xfrm>
          <a:prstGeom prst="rect">
            <a:avLst/>
          </a:prstGeom>
          <a:ln>
            <a:noFill/>
          </a:ln>
          <a:effectLst>
            <a:softEdge rad="112500"/>
          </a:effectLst>
          <a:extLst>
            <a:ext uri="{53640926-AAD7-44D8-BBD7-CCE9431645EC}">
              <a14:shadowObscured xmlns:a14="http://schemas.microsoft.com/office/drawing/2010/main"/>
            </a:ext>
          </a:extLst>
        </p:spPr>
      </p:pic>
      <p:sp>
        <p:nvSpPr>
          <p:cNvPr id="15" name="Text Box 2">
            <a:extLst>
              <a:ext uri="{FF2B5EF4-FFF2-40B4-BE49-F238E27FC236}">
                <a16:creationId xmlns:a16="http://schemas.microsoft.com/office/drawing/2014/main" id="{82DB30B2-E49A-3847-B494-7A867C277D9B}"/>
              </a:ext>
            </a:extLst>
          </p:cNvPr>
          <p:cNvSpPr txBox="1">
            <a:spLocks noChangeArrowheads="1"/>
          </p:cNvSpPr>
          <p:nvPr/>
        </p:nvSpPr>
        <p:spPr bwMode="auto">
          <a:xfrm>
            <a:off x="1177047" y="4420131"/>
            <a:ext cx="4343400" cy="23247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CA" kern="1200" dirty="0">
                <a:solidFill>
                  <a:srgbClr val="143955"/>
                </a:solidFill>
                <a:effectLst/>
                <a:latin typeface="Gidole" panose="02000503000000000000" pitchFamily="2" charset="0"/>
                <a:ea typeface="Tahoma"/>
              </a:rPr>
              <a:t>Installed an ELA-6000 </a:t>
            </a:r>
            <a:r>
              <a:rPr lang="en-CA" kern="1200" dirty="0" err="1">
                <a:solidFill>
                  <a:srgbClr val="143955"/>
                </a:solidFill>
                <a:effectLst/>
                <a:latin typeface="Gidole" panose="02000503000000000000" pitchFamily="2" charset="0"/>
                <a:ea typeface="Tahoma"/>
              </a:rPr>
              <a:t>Electrolyzer</a:t>
            </a:r>
            <a:r>
              <a:rPr lang="en-CA" kern="1200" dirty="0">
                <a:solidFill>
                  <a:srgbClr val="143955"/>
                </a:solidFill>
                <a:effectLst/>
                <a:latin typeface="Gidole" panose="02000503000000000000" pitchFamily="2" charset="0"/>
                <a:ea typeface="Tahoma"/>
              </a:rPr>
              <a:t> dosing their RO water with Anolyte at 4% for 550 Turkey Pig, Dairy, and Layer Operation.</a:t>
            </a:r>
            <a:endParaRPr lang="en-US" dirty="0">
              <a:solidFill>
                <a:srgbClr val="143955"/>
              </a:solidFill>
              <a:effectLst/>
              <a:latin typeface="Gidole" panose="02000503000000000000" pitchFamily="2" charset="0"/>
              <a:ea typeface="Times New Roman"/>
            </a:endParaRPr>
          </a:p>
          <a:p>
            <a:pPr marL="0" marR="0" algn="ctr">
              <a:spcBef>
                <a:spcPts val="0"/>
              </a:spcBef>
              <a:spcAft>
                <a:spcPts val="0"/>
              </a:spcAft>
            </a:pPr>
            <a:r>
              <a:rPr lang="en-CA" kern="1200" dirty="0">
                <a:solidFill>
                  <a:srgbClr val="143955"/>
                </a:solidFill>
                <a:effectLst/>
                <a:latin typeface="Gidole" panose="02000503000000000000" pitchFamily="2" charset="0"/>
                <a:ea typeface="Tahoma"/>
              </a:rPr>
              <a:t> </a:t>
            </a:r>
            <a:endParaRPr lang="en-US" dirty="0">
              <a:solidFill>
                <a:srgbClr val="143955"/>
              </a:solidFill>
              <a:effectLst/>
              <a:latin typeface="Gidole" panose="02000503000000000000" pitchFamily="2" charset="0"/>
              <a:ea typeface="Times New Roman"/>
            </a:endParaRPr>
          </a:p>
          <a:p>
            <a:pPr marL="0" marR="0" algn="ctr">
              <a:spcBef>
                <a:spcPts val="0"/>
              </a:spcBef>
              <a:spcAft>
                <a:spcPts val="0"/>
              </a:spcAft>
            </a:pPr>
            <a:r>
              <a:rPr lang="en-CA" kern="1200" dirty="0">
                <a:solidFill>
                  <a:srgbClr val="143955"/>
                </a:solidFill>
                <a:effectLst/>
                <a:latin typeface="Gidole" panose="02000503000000000000" pitchFamily="2" charset="0"/>
                <a:ea typeface="Tahoma"/>
              </a:rPr>
              <a:t>Noticing lower mortality and better overall animal health with aggressive line cleaning action.</a:t>
            </a:r>
            <a:endParaRPr lang="en-US" dirty="0">
              <a:solidFill>
                <a:srgbClr val="143955"/>
              </a:solidFill>
              <a:effectLst/>
              <a:latin typeface="Gidole" panose="02000503000000000000" pitchFamily="2" charset="0"/>
              <a:ea typeface="Times New Roman"/>
            </a:endParaRPr>
          </a:p>
          <a:p>
            <a:pPr marL="0" marR="0" algn="ctr">
              <a:spcBef>
                <a:spcPts val="0"/>
              </a:spcBef>
              <a:spcAft>
                <a:spcPts val="0"/>
              </a:spcAft>
            </a:pPr>
            <a:r>
              <a:rPr lang="en-CA" kern="1200" dirty="0">
                <a:solidFill>
                  <a:srgbClr val="000000"/>
                </a:solidFill>
                <a:effectLst/>
                <a:latin typeface="Tahoma"/>
                <a:ea typeface="Tahoma"/>
              </a:rPr>
              <a:t> </a:t>
            </a:r>
            <a:endParaRPr lang="en-US" dirty="0">
              <a:effectLst/>
              <a:latin typeface="Times New Roman"/>
              <a:ea typeface="Times New Roman"/>
            </a:endParaRPr>
          </a:p>
          <a:p>
            <a:pPr marL="0" marR="0">
              <a:lnSpc>
                <a:spcPct val="115000"/>
              </a:lnSpc>
              <a:spcBef>
                <a:spcPts val="0"/>
              </a:spcBef>
              <a:spcAft>
                <a:spcPts val="1000"/>
              </a:spcAft>
            </a:pPr>
            <a:r>
              <a:rPr lang="en-US" dirty="0">
                <a:effectLst/>
                <a:latin typeface="Calibri"/>
                <a:ea typeface="Calibri"/>
                <a:cs typeface="Times New Roman"/>
              </a:rPr>
              <a:t> </a:t>
            </a:r>
          </a:p>
        </p:txBody>
      </p:sp>
    </p:spTree>
    <p:extLst>
      <p:ext uri="{BB962C8B-B14F-4D97-AF65-F5344CB8AC3E}">
        <p14:creationId xmlns:p14="http://schemas.microsoft.com/office/powerpoint/2010/main" val="28478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CA91E3C9-9BEF-AB49-83C4-A8079128FF4C}"/>
              </a:ext>
            </a:extLst>
          </p:cNvPr>
          <p:cNvSpPr>
            <a:spLocks noGrp="1"/>
          </p:cNvSpPr>
          <p:nvPr>
            <p:ph type="title"/>
          </p:nvPr>
        </p:nvSpPr>
        <p:spPr>
          <a:xfrm>
            <a:off x="444842" y="373491"/>
            <a:ext cx="11219935" cy="1245243"/>
          </a:xfrm>
        </p:spPr>
        <p:txBody>
          <a:bodyPr>
            <a:normAutofit/>
          </a:bodyPr>
          <a:lstStyle/>
          <a:p>
            <a:pPr algn="ctr"/>
            <a:r>
              <a:rPr lang="en-US" sz="6000" b="1" dirty="0">
                <a:solidFill>
                  <a:srgbClr val="6BA6C4"/>
                </a:solidFill>
                <a:latin typeface="Gidole" panose="02000503000000000000" pitchFamily="2" charset="0"/>
              </a:rPr>
              <a:t>NEXT STEPS</a:t>
            </a:r>
          </a:p>
        </p:txBody>
      </p:sp>
      <p:sp>
        <p:nvSpPr>
          <p:cNvPr id="2" name="TextBox 1">
            <a:extLst>
              <a:ext uri="{FF2B5EF4-FFF2-40B4-BE49-F238E27FC236}">
                <a16:creationId xmlns:a16="http://schemas.microsoft.com/office/drawing/2014/main" id="{0B9C795C-FB04-444E-83B7-0B55BA8211FF}"/>
              </a:ext>
            </a:extLst>
          </p:cNvPr>
          <p:cNvSpPr txBox="1"/>
          <p:nvPr/>
        </p:nvSpPr>
        <p:spPr>
          <a:xfrm>
            <a:off x="1173892" y="1421027"/>
            <a:ext cx="10070757" cy="5016758"/>
          </a:xfrm>
          <a:prstGeom prst="rect">
            <a:avLst/>
          </a:prstGeom>
          <a:noFill/>
        </p:spPr>
        <p:txBody>
          <a:bodyPr wrap="square" rtlCol="0">
            <a:spAutoFit/>
          </a:bodyPr>
          <a:lstStyle/>
          <a:p>
            <a:pPr marL="571500" indent="-571500">
              <a:buFont typeface="Wingdings" pitchFamily="2" charset="2"/>
              <a:buChar char="§"/>
            </a:pPr>
            <a:r>
              <a:rPr lang="en-US" sz="3200" dirty="0">
                <a:solidFill>
                  <a:srgbClr val="143955"/>
                </a:solidFill>
                <a:latin typeface="Gidole" panose="02000503000000000000" pitchFamily="2" charset="0"/>
              </a:rPr>
              <a:t>Call </a:t>
            </a:r>
            <a:r>
              <a:rPr lang="en-US" sz="3200" dirty="0" err="1">
                <a:solidFill>
                  <a:srgbClr val="143955"/>
                </a:solidFill>
                <a:latin typeface="Gidole" panose="02000503000000000000" pitchFamily="2" charset="0"/>
              </a:rPr>
              <a:t>OmniLyte</a:t>
            </a:r>
            <a:r>
              <a:rPr lang="en-US" sz="3200" dirty="0">
                <a:solidFill>
                  <a:srgbClr val="143955"/>
                </a:solidFill>
                <a:latin typeface="Gidole" panose="02000503000000000000" pitchFamily="2" charset="0"/>
              </a:rPr>
              <a:t> Central </a:t>
            </a:r>
          </a:p>
          <a:p>
            <a:pPr marL="1028700" lvl="1" indent="-571500">
              <a:buFont typeface="Wingdings" pitchFamily="2" charset="2"/>
              <a:buChar char="§"/>
            </a:pPr>
            <a:r>
              <a:rPr lang="en-US" sz="3200" dirty="0">
                <a:solidFill>
                  <a:srgbClr val="143955"/>
                </a:solidFill>
                <a:latin typeface="Gidole" panose="02000503000000000000" pitchFamily="2" charset="0"/>
              </a:rPr>
              <a:t>(270) 318-0677</a:t>
            </a:r>
          </a:p>
          <a:p>
            <a:pPr marL="1028700" lvl="1" indent="-571500">
              <a:buFont typeface="Wingdings" pitchFamily="2" charset="2"/>
              <a:buChar char="§"/>
            </a:pPr>
            <a:r>
              <a:rPr lang="en-US" sz="3200" dirty="0">
                <a:solidFill>
                  <a:srgbClr val="143955"/>
                </a:solidFill>
                <a:latin typeface="Gidole" panose="02000503000000000000" pitchFamily="2" charset="0"/>
              </a:rPr>
              <a:t>Ask For Sam</a:t>
            </a:r>
          </a:p>
          <a:p>
            <a:pPr marL="571500" indent="-571500">
              <a:buFont typeface="Wingdings" pitchFamily="2" charset="2"/>
              <a:buChar char="§"/>
            </a:pPr>
            <a:r>
              <a:rPr lang="en-US" sz="3200" dirty="0">
                <a:solidFill>
                  <a:srgbClr val="143955"/>
                </a:solidFill>
                <a:latin typeface="Gidole" panose="02000503000000000000" pitchFamily="2" charset="0"/>
              </a:rPr>
              <a:t>Request Anolyte to Try</a:t>
            </a:r>
          </a:p>
          <a:p>
            <a:pPr marL="571500" indent="-571500">
              <a:buFont typeface="Wingdings" pitchFamily="2" charset="2"/>
              <a:buChar char="§"/>
            </a:pPr>
            <a:r>
              <a:rPr lang="en-US" sz="3200" dirty="0">
                <a:solidFill>
                  <a:srgbClr val="143955"/>
                </a:solidFill>
                <a:latin typeface="Gidole" panose="02000503000000000000" pitchFamily="2" charset="0"/>
              </a:rPr>
              <a:t>Get a Quote on a complete system</a:t>
            </a:r>
          </a:p>
          <a:p>
            <a:pPr marL="571500" indent="-571500">
              <a:buFont typeface="Wingdings" pitchFamily="2" charset="2"/>
              <a:buChar char="§"/>
            </a:pPr>
            <a:r>
              <a:rPr lang="en-US" sz="3200" dirty="0">
                <a:solidFill>
                  <a:srgbClr val="143955"/>
                </a:solidFill>
                <a:latin typeface="Gidole" panose="02000503000000000000" pitchFamily="2" charset="0"/>
              </a:rPr>
              <a:t>Replace Existing System</a:t>
            </a:r>
          </a:p>
          <a:p>
            <a:pPr marL="1028700" lvl="1" indent="-571500">
              <a:buFont typeface="Wingdings" pitchFamily="2" charset="2"/>
              <a:buChar char="§"/>
            </a:pPr>
            <a:r>
              <a:rPr lang="en-US" sz="3200" dirty="0">
                <a:solidFill>
                  <a:srgbClr val="FF0000"/>
                </a:solidFill>
                <a:latin typeface="Gidole" panose="02000503000000000000" pitchFamily="2" charset="0"/>
              </a:rPr>
              <a:t>Eliminate Antibiotics</a:t>
            </a:r>
          </a:p>
          <a:p>
            <a:pPr marL="1028700" lvl="1" indent="-571500">
              <a:buFont typeface="Wingdings" pitchFamily="2" charset="2"/>
              <a:buChar char="§"/>
            </a:pPr>
            <a:r>
              <a:rPr lang="en-US" sz="3200" dirty="0">
                <a:solidFill>
                  <a:srgbClr val="FF0000"/>
                </a:solidFill>
                <a:latin typeface="Gidole" panose="02000503000000000000" pitchFamily="2" charset="0"/>
              </a:rPr>
              <a:t>Reduce Operating Expenses</a:t>
            </a:r>
          </a:p>
          <a:p>
            <a:pPr marL="1028700" lvl="1" indent="-571500">
              <a:buFont typeface="Wingdings" pitchFamily="2" charset="2"/>
              <a:buChar char="§"/>
            </a:pPr>
            <a:r>
              <a:rPr lang="en-US" sz="3200" dirty="0">
                <a:solidFill>
                  <a:srgbClr val="FF0000"/>
                </a:solidFill>
                <a:latin typeface="Gidole" panose="02000503000000000000" pitchFamily="2" charset="0"/>
              </a:rPr>
              <a:t>Improve Animal Health</a:t>
            </a:r>
          </a:p>
          <a:p>
            <a:pPr marL="1028700" lvl="1" indent="-571500">
              <a:buFont typeface="Wingdings" pitchFamily="2" charset="2"/>
              <a:buChar char="§"/>
            </a:pPr>
            <a:r>
              <a:rPr lang="en-US" sz="3200" dirty="0">
                <a:solidFill>
                  <a:srgbClr val="FF0000"/>
                </a:solidFill>
                <a:latin typeface="Gidole" panose="02000503000000000000" pitchFamily="2" charset="0"/>
              </a:rPr>
              <a:t>Increase Profitability </a:t>
            </a:r>
          </a:p>
        </p:txBody>
      </p:sp>
    </p:spTree>
    <p:extLst>
      <p:ext uri="{BB962C8B-B14F-4D97-AF65-F5344CB8AC3E}">
        <p14:creationId xmlns:p14="http://schemas.microsoft.com/office/powerpoint/2010/main" val="4131001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2D4C4-B8DF-E04D-B000-926BA2654D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2480553" y="709457"/>
            <a:ext cx="6694167" cy="195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A23024F5-830A-CD4A-B961-79A0D35F3821}"/>
              </a:ext>
            </a:extLst>
          </p:cNvPr>
          <p:cNvPicPr/>
          <p:nvPr/>
        </p:nvPicPr>
        <p:blipFill>
          <a:blip r:embed="rId3">
            <a:extLst>
              <a:ext uri="{28A0092B-C50C-407E-A947-70E740481C1C}">
                <a14:useLocalDpi xmlns:a14="http://schemas.microsoft.com/office/drawing/2010/main" val="0"/>
              </a:ext>
            </a:extLst>
          </a:blip>
          <a:stretch>
            <a:fillRect/>
          </a:stretch>
        </p:blipFill>
        <p:spPr>
          <a:xfrm>
            <a:off x="991433" y="3083587"/>
            <a:ext cx="4060636" cy="2871450"/>
          </a:xfrm>
          <a:prstGeom prst="rect">
            <a:avLst/>
          </a:prstGeom>
          <a:ln>
            <a:noFill/>
          </a:ln>
          <a:effectLst>
            <a:softEdge rad="112500"/>
          </a:effectLst>
        </p:spPr>
      </p:pic>
      <p:sp>
        <p:nvSpPr>
          <p:cNvPr id="6" name="TextBox 5">
            <a:extLst>
              <a:ext uri="{FF2B5EF4-FFF2-40B4-BE49-F238E27FC236}">
                <a16:creationId xmlns:a16="http://schemas.microsoft.com/office/drawing/2014/main" id="{0B2E33FC-9479-C74A-A830-B517B9BE7639}"/>
              </a:ext>
            </a:extLst>
          </p:cNvPr>
          <p:cNvSpPr txBox="1"/>
          <p:nvPr/>
        </p:nvSpPr>
        <p:spPr>
          <a:xfrm>
            <a:off x="5827636" y="3083587"/>
            <a:ext cx="6019800" cy="3477875"/>
          </a:xfrm>
          <a:prstGeom prst="rect">
            <a:avLst/>
          </a:prstGeom>
          <a:noFill/>
        </p:spPr>
        <p:txBody>
          <a:bodyPr wrap="square" rtlCol="0">
            <a:spAutoFit/>
          </a:bodyPr>
          <a:lstStyle/>
          <a:p>
            <a:r>
              <a:rPr lang="en-US" sz="3200" dirty="0">
                <a:solidFill>
                  <a:srgbClr val="6BA6C4"/>
                </a:solidFill>
                <a:latin typeface="Gidole" panose="02000503000000000000" pitchFamily="2" charset="0"/>
              </a:rPr>
              <a:t>Sam Hofer</a:t>
            </a:r>
            <a:r>
              <a:rPr lang="en-US" sz="3200" dirty="0">
                <a:solidFill>
                  <a:srgbClr val="143955"/>
                </a:solidFill>
                <a:latin typeface="Gidole" panose="02000503000000000000" pitchFamily="2" charset="0"/>
              </a:rPr>
              <a:t>: Sales &amp; Marketing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Phone</a:t>
            </a:r>
            <a:r>
              <a:rPr lang="en-US" sz="3200" dirty="0">
                <a:solidFill>
                  <a:srgbClr val="143955"/>
                </a:solidFill>
                <a:latin typeface="Gidole" panose="02000503000000000000" pitchFamily="2" charset="0"/>
              </a:rPr>
              <a:t>: 270-318-0677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Email</a:t>
            </a:r>
            <a:r>
              <a:rPr lang="en-US" sz="3200" dirty="0">
                <a:latin typeface="Gidole" panose="02000503000000000000" pitchFamily="2" charset="0"/>
              </a:rPr>
              <a:t>: </a:t>
            </a:r>
            <a:r>
              <a:rPr lang="en-US" sz="3200" u="sng" dirty="0">
                <a:solidFill>
                  <a:srgbClr val="143955"/>
                </a:solidFill>
                <a:latin typeface="Gidole" panose="02000503000000000000" pitchFamily="2" charset="0"/>
                <a:hlinkClick r:id="rId4"/>
              </a:rPr>
              <a:t>sam@OmniLyteUSA.com</a:t>
            </a:r>
            <a:r>
              <a:rPr lang="en-US" sz="3200" dirty="0">
                <a:solidFill>
                  <a:srgbClr val="143955"/>
                </a:solidFill>
                <a:latin typeface="Gidole" panose="02000503000000000000" pitchFamily="2" charset="0"/>
              </a:rPr>
              <a:t> </a:t>
            </a: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Website</a:t>
            </a:r>
            <a:r>
              <a:rPr lang="en-US" sz="3200" dirty="0">
                <a:solidFill>
                  <a:srgbClr val="143955"/>
                </a:solidFill>
                <a:latin typeface="Gidole" panose="02000503000000000000" pitchFamily="2" charset="0"/>
              </a:rPr>
              <a:t>: omnilytecentral.com</a:t>
            </a:r>
          </a:p>
          <a:p>
            <a:endParaRPr lang="en-US" sz="3200" dirty="0">
              <a:solidFill>
                <a:srgbClr val="143955"/>
              </a:solidFill>
              <a:latin typeface="Gidole" panose="02000503000000000000" pitchFamily="2" charset="0"/>
            </a:endParaRPr>
          </a:p>
        </p:txBody>
      </p:sp>
    </p:spTree>
    <p:extLst>
      <p:ext uri="{BB962C8B-B14F-4D97-AF65-F5344CB8AC3E}">
        <p14:creationId xmlns:p14="http://schemas.microsoft.com/office/powerpoint/2010/main" val="173177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536EF7D3-5A23-474F-8231-379843F17707}"/>
              </a:ext>
            </a:extLst>
          </p:cNvPr>
          <p:cNvPicPr>
            <a:picLocks noChangeAspect="1"/>
          </p:cNvPicPr>
          <p:nvPr/>
        </p:nvPicPr>
        <p:blipFill>
          <a:blip r:embed="rId3"/>
          <a:stretch>
            <a:fillRect/>
          </a:stretch>
        </p:blipFill>
        <p:spPr>
          <a:xfrm>
            <a:off x="665203" y="4836580"/>
            <a:ext cx="1186249" cy="1186249"/>
          </a:xfrm>
          <a:prstGeom prst="rect">
            <a:avLst/>
          </a:prstGeom>
        </p:spPr>
      </p:pic>
      <p:pic>
        <p:nvPicPr>
          <p:cNvPr id="6" name="Picture 5">
            <a:extLst>
              <a:ext uri="{FF2B5EF4-FFF2-40B4-BE49-F238E27FC236}">
                <a16:creationId xmlns:a16="http://schemas.microsoft.com/office/drawing/2014/main" id="{D4E871B2-B6AA-634C-9082-A2FC134A161B}"/>
              </a:ext>
            </a:extLst>
          </p:cNvPr>
          <p:cNvPicPr>
            <a:picLocks noChangeAspect="1"/>
          </p:cNvPicPr>
          <p:nvPr/>
        </p:nvPicPr>
        <p:blipFill>
          <a:blip r:embed="rId4"/>
          <a:stretch>
            <a:fillRect/>
          </a:stretch>
        </p:blipFill>
        <p:spPr>
          <a:xfrm>
            <a:off x="665203" y="472507"/>
            <a:ext cx="1188720" cy="1188720"/>
          </a:xfrm>
          <a:prstGeom prst="rect">
            <a:avLst/>
          </a:prstGeom>
        </p:spPr>
      </p:pic>
      <p:pic>
        <p:nvPicPr>
          <p:cNvPr id="8" name="Picture 7">
            <a:extLst>
              <a:ext uri="{FF2B5EF4-FFF2-40B4-BE49-F238E27FC236}">
                <a16:creationId xmlns:a16="http://schemas.microsoft.com/office/drawing/2014/main" id="{C4526553-F00C-F948-BB84-7C4DB74F0A7F}"/>
              </a:ext>
            </a:extLst>
          </p:cNvPr>
          <p:cNvPicPr>
            <a:picLocks noChangeAspect="1"/>
          </p:cNvPicPr>
          <p:nvPr/>
        </p:nvPicPr>
        <p:blipFill>
          <a:blip r:embed="rId5"/>
          <a:stretch>
            <a:fillRect/>
          </a:stretch>
        </p:blipFill>
        <p:spPr>
          <a:xfrm>
            <a:off x="802363" y="2110078"/>
            <a:ext cx="914400" cy="914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77A0FE54-1B38-C24A-AC15-41A89F61DD9E}"/>
              </a:ext>
            </a:extLst>
          </p:cNvPr>
          <p:cNvPicPr>
            <a:picLocks noChangeAspect="1"/>
          </p:cNvPicPr>
          <p:nvPr/>
        </p:nvPicPr>
        <p:blipFill>
          <a:blip r:embed="rId6"/>
          <a:stretch>
            <a:fillRect/>
          </a:stretch>
        </p:blipFill>
        <p:spPr>
          <a:xfrm>
            <a:off x="740579" y="3473329"/>
            <a:ext cx="1037968" cy="1037968"/>
          </a:xfrm>
          <a:prstGeom prst="rect">
            <a:avLst/>
          </a:prstGeom>
        </p:spPr>
      </p:pic>
      <p:sp>
        <p:nvSpPr>
          <p:cNvPr id="12" name="TextBox 11">
            <a:extLst>
              <a:ext uri="{FF2B5EF4-FFF2-40B4-BE49-F238E27FC236}">
                <a16:creationId xmlns:a16="http://schemas.microsoft.com/office/drawing/2014/main" id="{8F018004-AFD4-F34F-B4EA-C054E32C9CAA}"/>
              </a:ext>
            </a:extLst>
          </p:cNvPr>
          <p:cNvSpPr txBox="1"/>
          <p:nvPr/>
        </p:nvSpPr>
        <p:spPr>
          <a:xfrm>
            <a:off x="2260457" y="712924"/>
            <a:ext cx="6055639"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INCREASED PROFITIBILITY</a:t>
            </a:r>
          </a:p>
        </p:txBody>
      </p:sp>
      <p:sp>
        <p:nvSpPr>
          <p:cNvPr id="13" name="TextBox 12">
            <a:extLst>
              <a:ext uri="{FF2B5EF4-FFF2-40B4-BE49-F238E27FC236}">
                <a16:creationId xmlns:a16="http://schemas.microsoft.com/office/drawing/2014/main" id="{C0353798-0C65-F844-9071-6548A6EE58CF}"/>
              </a:ext>
            </a:extLst>
          </p:cNvPr>
          <p:cNvSpPr txBox="1"/>
          <p:nvPr/>
        </p:nvSpPr>
        <p:spPr>
          <a:xfrm>
            <a:off x="2260458" y="2110078"/>
            <a:ext cx="6055639"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INCREASED SAFETY</a:t>
            </a:r>
          </a:p>
        </p:txBody>
      </p:sp>
      <p:sp>
        <p:nvSpPr>
          <p:cNvPr id="14" name="TextBox 13">
            <a:extLst>
              <a:ext uri="{FF2B5EF4-FFF2-40B4-BE49-F238E27FC236}">
                <a16:creationId xmlns:a16="http://schemas.microsoft.com/office/drawing/2014/main" id="{75DD8914-657B-7C4E-8F24-4CDF4B839A50}"/>
              </a:ext>
            </a:extLst>
          </p:cNvPr>
          <p:cNvSpPr txBox="1"/>
          <p:nvPr/>
        </p:nvSpPr>
        <p:spPr>
          <a:xfrm>
            <a:off x="2260456" y="3638370"/>
            <a:ext cx="6055639"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ELIMINATE ANTIBIOTIC USE</a:t>
            </a:r>
          </a:p>
        </p:txBody>
      </p:sp>
      <p:sp>
        <p:nvSpPr>
          <p:cNvPr id="15" name="TextBox 14">
            <a:extLst>
              <a:ext uri="{FF2B5EF4-FFF2-40B4-BE49-F238E27FC236}">
                <a16:creationId xmlns:a16="http://schemas.microsoft.com/office/drawing/2014/main" id="{147B6392-DAB6-3841-8002-8C78D83CF77F}"/>
              </a:ext>
            </a:extLst>
          </p:cNvPr>
          <p:cNvSpPr txBox="1"/>
          <p:nvPr/>
        </p:nvSpPr>
        <p:spPr>
          <a:xfrm>
            <a:off x="2260456" y="5075761"/>
            <a:ext cx="7711446"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ELIMINATE TOXIC CHEMICAL USE</a:t>
            </a:r>
          </a:p>
        </p:txBody>
      </p:sp>
    </p:spTree>
    <p:extLst>
      <p:ext uri="{BB962C8B-B14F-4D97-AF65-F5344CB8AC3E}">
        <p14:creationId xmlns:p14="http://schemas.microsoft.com/office/powerpoint/2010/main" val="28842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a:extLst>
              <a:ext uri="{FF2B5EF4-FFF2-40B4-BE49-F238E27FC236}">
                <a16:creationId xmlns:a16="http://schemas.microsoft.com/office/drawing/2014/main" id="{A03B7429-BDD0-364F-8945-38B8A55B1931}"/>
              </a:ext>
            </a:extLst>
          </p:cNvPr>
          <p:cNvSpPr>
            <a:spLocks noGrp="1"/>
          </p:cNvSpPr>
          <p:nvPr>
            <p:ph type="title"/>
          </p:nvPr>
        </p:nvSpPr>
        <p:spPr>
          <a:xfrm>
            <a:off x="838200" y="365125"/>
            <a:ext cx="10515600" cy="1915369"/>
          </a:xfrm>
        </p:spPr>
        <p:txBody>
          <a:bodyPr>
            <a:normAutofit/>
          </a:bodyPr>
          <a:lstStyle/>
          <a:p>
            <a:pPr algn="ctr"/>
            <a:r>
              <a:rPr lang="en-US" sz="6000" b="1" dirty="0">
                <a:solidFill>
                  <a:srgbClr val="6BA6C4"/>
                </a:solidFill>
                <a:latin typeface="Gidole" panose="02000503000000000000" pitchFamily="2" charset="0"/>
              </a:rPr>
              <a:t>AN EXCELLENT SOLUTION</a:t>
            </a:r>
            <a:br>
              <a:rPr lang="en-US" sz="6000" b="1" dirty="0">
                <a:solidFill>
                  <a:srgbClr val="6BA6C4"/>
                </a:solidFill>
                <a:latin typeface="Gidole" panose="02000503000000000000" pitchFamily="2" charset="0"/>
              </a:rPr>
            </a:br>
            <a:r>
              <a:rPr lang="en-US" sz="2400" b="1" dirty="0">
                <a:solidFill>
                  <a:srgbClr val="6BA6C4"/>
                </a:solidFill>
                <a:latin typeface="Gidole" panose="02000503000000000000" pitchFamily="2" charset="0"/>
              </a:rPr>
              <a:t>STERILIZATION • WATER PURIFICATION • DISINFECTION</a:t>
            </a:r>
            <a:endParaRPr lang="en-US" sz="6000" b="1" dirty="0">
              <a:solidFill>
                <a:srgbClr val="6BA6C4"/>
              </a:solidFill>
              <a:latin typeface="Gidole" panose="02000503000000000000" pitchFamily="2" charset="0"/>
            </a:endParaRPr>
          </a:p>
        </p:txBody>
      </p:sp>
      <p:sp>
        <p:nvSpPr>
          <p:cNvPr id="8" name="Content Placeholder 7">
            <a:extLst>
              <a:ext uri="{FF2B5EF4-FFF2-40B4-BE49-F238E27FC236}">
                <a16:creationId xmlns:a16="http://schemas.microsoft.com/office/drawing/2014/main" id="{5FAA266A-3359-7540-B98A-0082D93EA0BB}"/>
              </a:ext>
            </a:extLst>
          </p:cNvPr>
          <p:cNvSpPr>
            <a:spLocks noGrp="1"/>
          </p:cNvSpPr>
          <p:nvPr>
            <p:ph idx="1"/>
          </p:nvPr>
        </p:nvSpPr>
        <p:spPr>
          <a:xfrm>
            <a:off x="1418969" y="2522128"/>
            <a:ext cx="5666603" cy="3182147"/>
          </a:xfrm>
        </p:spPr>
        <p:txBody>
          <a:bodyPr anchor="ctr"/>
          <a:lstStyle/>
          <a:p>
            <a:pPr marL="0" indent="0">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We are committed to providing modern chemical free and antibiotic free solutions for Disinfection, Hygiene, Water Treatment, Commercial Alkaline Ionized Water with Innovative ecological technologies targeting the Turkey farming market.</a:t>
            </a:r>
          </a:p>
          <a:p>
            <a:pPr marL="0" indent="0">
              <a:buNone/>
            </a:pPr>
            <a:endParaRPr lang="en-US" dirty="0"/>
          </a:p>
        </p:txBody>
      </p:sp>
    </p:spTree>
    <p:extLst>
      <p:ext uri="{BB962C8B-B14F-4D97-AF65-F5344CB8AC3E}">
        <p14:creationId xmlns:p14="http://schemas.microsoft.com/office/powerpoint/2010/main" val="55319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1EEE072-83E5-544E-8777-AAC39332F687}"/>
              </a:ext>
            </a:extLst>
          </p:cNvPr>
          <p:cNvSpPr>
            <a:spLocks noGrp="1"/>
          </p:cNvSpPr>
          <p:nvPr>
            <p:ph type="title"/>
          </p:nvPr>
        </p:nvSpPr>
        <p:spPr>
          <a:xfrm>
            <a:off x="0" y="365125"/>
            <a:ext cx="12192000" cy="1325563"/>
          </a:xfrm>
        </p:spPr>
        <p:txBody>
          <a:bodyPr>
            <a:noAutofit/>
          </a:bodyPr>
          <a:lstStyle/>
          <a:p>
            <a:pPr algn="ctr"/>
            <a:r>
              <a:rPr lang="en-US" sz="5000" b="1" dirty="0">
                <a:solidFill>
                  <a:srgbClr val="6BA6C4"/>
                </a:solidFill>
                <a:latin typeface="Gidole" panose="02000503000000000000" pitchFamily="2" charset="0"/>
              </a:rPr>
              <a:t>ENVIROMENTALLY FRIENDLY CLEAN WATER</a:t>
            </a:r>
          </a:p>
        </p:txBody>
      </p:sp>
      <p:sp>
        <p:nvSpPr>
          <p:cNvPr id="3" name="Content Placeholder 2">
            <a:extLst>
              <a:ext uri="{FF2B5EF4-FFF2-40B4-BE49-F238E27FC236}">
                <a16:creationId xmlns:a16="http://schemas.microsoft.com/office/drawing/2014/main" id="{4F191938-3F5C-1147-B61B-823EA9688660}"/>
              </a:ext>
            </a:extLst>
          </p:cNvPr>
          <p:cNvSpPr>
            <a:spLocks noGrp="1"/>
          </p:cNvSpPr>
          <p:nvPr>
            <p:ph idx="1"/>
          </p:nvPr>
        </p:nvSpPr>
        <p:spPr>
          <a:xfrm>
            <a:off x="838200" y="1791730"/>
            <a:ext cx="10515600" cy="4385233"/>
          </a:xfrm>
        </p:spPr>
        <p:txBody>
          <a:bodyPr>
            <a:normAutofit fontScale="85000" lnSpcReduction="20000"/>
          </a:bodyPr>
          <a:lstStyle/>
          <a:p>
            <a:pPr marL="0" indent="0" algn="ctr">
              <a:buNone/>
            </a:pPr>
            <a:r>
              <a:rPr lang="en-US" sz="3000" b="1" dirty="0">
                <a:solidFill>
                  <a:srgbClr val="143955"/>
                </a:solidFill>
                <a:latin typeface="Gidole" panose="02000503000000000000" pitchFamily="2" charset="0"/>
                <a:ea typeface="Tahoma" panose="020B0604030504040204" pitchFamily="34" charset="0"/>
                <a:cs typeface="Tahoma" panose="020B0604030504040204" pitchFamily="34" charset="0"/>
              </a:rPr>
              <a:t>Our Envirolyte system uses a state of the art patented Membrane Electrolysis Technology Envirolyte Generator </a:t>
            </a:r>
            <a:r>
              <a:rPr lang="en-US" sz="3000" dirty="0">
                <a:solidFill>
                  <a:srgbClr val="143955"/>
                </a:solidFill>
                <a:latin typeface="Gidole" panose="02000503000000000000" pitchFamily="2" charset="0"/>
                <a:ea typeface="Tahoma" panose="020B0604030504040204" pitchFamily="34" charset="0"/>
                <a:cs typeface="Tahoma" panose="020B0604030504040204" pitchFamily="34" charset="0"/>
              </a:rPr>
              <a:t>that produces powerful disinfection agents on-site without risks to humans or animals, using just SALT, WATER &amp; ELECTRICITY!</a:t>
            </a:r>
          </a:p>
          <a:p>
            <a:pPr marL="0" indent="0" algn="ctr">
              <a:buNone/>
            </a:pPr>
            <a:endParaRPr lang="en-US" sz="700"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514350" indent="-514350">
              <a:buFont typeface="+mj-lt"/>
              <a:buAutoNum type="arabicPeriod"/>
            </a:pPr>
            <a:r>
              <a:rPr lang="en-US" sz="3000" dirty="0">
                <a:solidFill>
                  <a:srgbClr val="143955"/>
                </a:solidFill>
                <a:latin typeface="Gidole" panose="02000503000000000000" pitchFamily="2" charset="0"/>
              </a:rPr>
              <a:t>All Natural</a:t>
            </a:r>
          </a:p>
          <a:p>
            <a:pPr marL="514350" indent="-514350">
              <a:buFont typeface="+mj-lt"/>
              <a:buAutoNum type="arabicPeriod"/>
            </a:pPr>
            <a:r>
              <a:rPr lang="en-US" sz="3000" dirty="0">
                <a:solidFill>
                  <a:srgbClr val="143955"/>
                </a:solidFill>
                <a:latin typeface="Gidole" panose="02000503000000000000" pitchFamily="2" charset="0"/>
              </a:rPr>
              <a:t>Bio-Degradable</a:t>
            </a:r>
          </a:p>
          <a:p>
            <a:pPr marL="514350" indent="-514350">
              <a:buFont typeface="+mj-lt"/>
              <a:buAutoNum type="arabicPeriod"/>
            </a:pPr>
            <a:r>
              <a:rPr lang="en-US" sz="3000" dirty="0">
                <a:solidFill>
                  <a:srgbClr val="143955"/>
                </a:solidFill>
                <a:latin typeface="Gidole" panose="02000503000000000000" pitchFamily="2" charset="0"/>
              </a:rPr>
              <a:t>100% Totally-Green</a:t>
            </a:r>
          </a:p>
          <a:p>
            <a:pPr marL="514350" indent="-514350">
              <a:buFont typeface="+mj-lt"/>
              <a:buAutoNum type="arabicPeriod"/>
            </a:pPr>
            <a:r>
              <a:rPr lang="en-US" sz="3000" dirty="0">
                <a:solidFill>
                  <a:srgbClr val="143955"/>
                </a:solidFill>
                <a:latin typeface="Gidole" panose="02000503000000000000" pitchFamily="2" charset="0"/>
              </a:rPr>
              <a:t>Environmentally-Friendly</a:t>
            </a:r>
          </a:p>
          <a:p>
            <a:pPr marL="514350" indent="-514350">
              <a:buFont typeface="+mj-lt"/>
              <a:buAutoNum type="arabicPeriod"/>
            </a:pPr>
            <a:r>
              <a:rPr lang="en-US" sz="3000" dirty="0">
                <a:solidFill>
                  <a:srgbClr val="143955"/>
                </a:solidFill>
                <a:latin typeface="Gidole" panose="02000503000000000000" pitchFamily="2" charset="0"/>
              </a:rPr>
              <a:t>Non-Toxic</a:t>
            </a:r>
          </a:p>
          <a:p>
            <a:pPr marL="514350" indent="-514350">
              <a:buFont typeface="+mj-lt"/>
              <a:buAutoNum type="arabicPeriod"/>
            </a:pPr>
            <a:r>
              <a:rPr lang="en-US" sz="3000" dirty="0">
                <a:solidFill>
                  <a:srgbClr val="143955"/>
                </a:solidFill>
                <a:latin typeface="Gidole" panose="02000503000000000000" pitchFamily="2" charset="0"/>
              </a:rPr>
              <a:t>Organic</a:t>
            </a:r>
          </a:p>
          <a:p>
            <a:pPr marL="514350" indent="-514350">
              <a:buFont typeface="+mj-lt"/>
              <a:buAutoNum type="arabicPeriod"/>
            </a:pPr>
            <a:r>
              <a:rPr lang="en-US" sz="3000" dirty="0">
                <a:solidFill>
                  <a:srgbClr val="143955"/>
                </a:solidFill>
                <a:latin typeface="Gidole" panose="02000503000000000000" pitchFamily="2" charset="0"/>
              </a:rPr>
              <a:t>Electrically Activated Simply From Salt, Electricity, &amp; Water</a:t>
            </a:r>
          </a:p>
          <a:p>
            <a:pPr marL="0" indent="0">
              <a:buNone/>
            </a:pPr>
            <a:endParaRPr lang="en-US" dirty="0">
              <a:latin typeface="Gidole" panose="02000503000000000000" pitchFamily="2" charset="0"/>
            </a:endParaRPr>
          </a:p>
        </p:txBody>
      </p:sp>
    </p:spTree>
    <p:extLst>
      <p:ext uri="{BB962C8B-B14F-4D97-AF65-F5344CB8AC3E}">
        <p14:creationId xmlns:p14="http://schemas.microsoft.com/office/powerpoint/2010/main" val="384966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46B909F-7B86-5441-91E3-1B1B04DFA21F}"/>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761CA95-0827-D54D-A6D2-EA17CCAD05A3}"/>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ANOLYTE</a:t>
            </a:r>
          </a:p>
        </p:txBody>
      </p:sp>
      <p:sp>
        <p:nvSpPr>
          <p:cNvPr id="5" name="Content Placeholder 4">
            <a:extLst>
              <a:ext uri="{FF2B5EF4-FFF2-40B4-BE49-F238E27FC236}">
                <a16:creationId xmlns:a16="http://schemas.microsoft.com/office/drawing/2014/main" id="{DFD1C167-188E-1D4E-86FB-039784DD3E7F}"/>
              </a:ext>
            </a:extLst>
          </p:cNvPr>
          <p:cNvSpPr>
            <a:spLocks noGrp="1"/>
          </p:cNvSpPr>
          <p:nvPr>
            <p:ph idx="1"/>
          </p:nvPr>
        </p:nvSpPr>
        <p:spPr>
          <a:xfrm>
            <a:off x="642551" y="1825625"/>
            <a:ext cx="10836876" cy="4351338"/>
          </a:xfrm>
        </p:spPr>
        <p:txBody>
          <a:bodyPr anchor="ctr"/>
          <a:lstStyle/>
          <a:p>
            <a:pPr marL="0" indent="0" algn="ctr">
              <a:buNone/>
            </a:pPr>
            <a:endParaRPr lang="en-US" b="1" u="sng"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0" indent="0" algn="ctr">
              <a:buNone/>
            </a:pPr>
            <a:r>
              <a:rPr lang="en-US" b="1" u="sng" dirty="0">
                <a:solidFill>
                  <a:srgbClr val="143955"/>
                </a:solidFill>
                <a:latin typeface="Gidole" panose="02000503000000000000" pitchFamily="2" charset="0"/>
                <a:ea typeface="Tahoma" panose="020B0604030504040204" pitchFamily="34" charset="0"/>
                <a:cs typeface="Tahoma" panose="020B0604030504040204" pitchFamily="34" charset="0"/>
              </a:rPr>
              <a:t>Anolyte</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is the most effective </a:t>
            </a:r>
            <a:r>
              <a:rPr lang="en-US" b="1" i="1" u="sng" dirty="0">
                <a:solidFill>
                  <a:srgbClr val="143955"/>
                </a:solidFill>
                <a:latin typeface="Gidole" panose="02000503000000000000" pitchFamily="2" charset="0"/>
                <a:ea typeface="Tahoma" panose="020B0604030504040204" pitchFamily="34" charset="0"/>
                <a:cs typeface="Tahoma" panose="020B0604030504040204" pitchFamily="34" charset="0"/>
              </a:rPr>
              <a:t>Non-Chemical disinfectant</a:t>
            </a:r>
            <a:r>
              <a:rPr lang="en-US" b="1" i="1" dirty="0">
                <a:solidFill>
                  <a:srgbClr val="143955"/>
                </a:solidFill>
                <a:latin typeface="Gidole" panose="02000503000000000000" pitchFamily="2" charset="0"/>
                <a:ea typeface="Tahoma" panose="020B0604030504040204" pitchFamily="34" charset="0"/>
                <a:cs typeface="Tahoma" panose="020B0604030504040204" pitchFamily="34" charset="0"/>
              </a:rPr>
              <a:t>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available and is used to address all types of bacteria, viruses, fungi, spores, and toxic microbial organisms.</a:t>
            </a:r>
          </a:p>
          <a:p>
            <a:pPr marL="0" indent="0" algn="ctr">
              <a:buNone/>
            </a:pPr>
            <a:r>
              <a:rPr lang="en-US" b="1" dirty="0">
                <a:solidFill>
                  <a:srgbClr val="FF0000"/>
                </a:solidFill>
                <a:latin typeface="Gidole" panose="02000503000000000000" pitchFamily="2" charset="0"/>
                <a:ea typeface="Tahoma" panose="020B0604030504040204" pitchFamily="34" charset="0"/>
                <a:cs typeface="Tahoma" panose="020B0604030504040204" pitchFamily="34" charset="0"/>
              </a:rPr>
              <a:t>Most significantly, micro-organisms cannot build a resistance against it!</a:t>
            </a:r>
          </a:p>
          <a:p>
            <a:pPr marL="0" indent="0" algn="ctr">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Anolyte is up to </a:t>
            </a:r>
            <a:r>
              <a:rPr lang="en-US" sz="3200" b="1" u="sng" dirty="0">
                <a:solidFill>
                  <a:srgbClr val="143955"/>
                </a:solidFill>
                <a:latin typeface="Gidole" panose="02000503000000000000" pitchFamily="2" charset="0"/>
                <a:ea typeface="Tahoma" panose="020B0604030504040204" pitchFamily="34" charset="0"/>
                <a:cs typeface="Tahoma" panose="020B0604030504040204" pitchFamily="34" charset="0"/>
              </a:rPr>
              <a:t>300 times</a:t>
            </a:r>
            <a:r>
              <a:rPr lang="en-US" sz="3200" b="1" dirty="0">
                <a:solidFill>
                  <a:srgbClr val="143955"/>
                </a:solidFill>
                <a:latin typeface="Gidole" panose="02000503000000000000" pitchFamily="2" charset="0"/>
                <a:ea typeface="Tahoma" panose="020B0604030504040204" pitchFamily="34" charset="0"/>
                <a:cs typeface="Tahoma" panose="020B0604030504040204" pitchFamily="34" charset="0"/>
              </a:rPr>
              <a:t>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more effective than bleach and can be used to replace your existing systems.</a:t>
            </a:r>
          </a:p>
          <a:p>
            <a:pPr marL="0" indent="0" algn="ctr">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The active ingredient, Hypochlorous acid (HOCl), cannot be produced through conventional chemical reactions.</a:t>
            </a:r>
          </a:p>
          <a:p>
            <a:pPr marL="0" indent="0" algn="ctr">
              <a:buNone/>
            </a:pP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234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D1A2A102-672E-F44A-B86C-D453BAB634AF}"/>
              </a:ext>
            </a:extLst>
          </p:cNvPr>
          <p:cNvSpPr>
            <a:spLocks noGrp="1"/>
          </p:cNvSpPr>
          <p:nvPr>
            <p:ph type="title"/>
          </p:nvPr>
        </p:nvSpPr>
        <p:spPr/>
        <p:txBody>
          <a:bodyPr>
            <a:noAutofit/>
          </a:bodyPr>
          <a:lstStyle/>
          <a:p>
            <a:pPr algn="ctr"/>
            <a:r>
              <a:rPr lang="en-US" sz="6000" b="1" dirty="0">
                <a:solidFill>
                  <a:srgbClr val="6BA6C4"/>
                </a:solidFill>
                <a:latin typeface="Gidole" panose="02000503000000000000" pitchFamily="2" charset="0"/>
                <a:ea typeface="Tahoma" panose="020B0604030504040204" pitchFamily="34" charset="0"/>
                <a:cs typeface="Tahoma" panose="020B0604030504040204" pitchFamily="34" charset="0"/>
              </a:rPr>
              <a:t>EPA, FDA, &amp; USDA APPROVED</a:t>
            </a:r>
            <a:endParaRPr lang="en-US" sz="6000" b="1" dirty="0">
              <a:solidFill>
                <a:srgbClr val="6BA6C4"/>
              </a:solidFill>
              <a:latin typeface="Gidole" panose="02000503000000000000" pitchFamily="2" charset="0"/>
            </a:endParaRPr>
          </a:p>
        </p:txBody>
      </p:sp>
      <p:sp>
        <p:nvSpPr>
          <p:cNvPr id="3" name="Content Placeholder 2">
            <a:extLst>
              <a:ext uri="{FF2B5EF4-FFF2-40B4-BE49-F238E27FC236}">
                <a16:creationId xmlns:a16="http://schemas.microsoft.com/office/drawing/2014/main" id="{CA12BD26-5511-E443-B128-5DE8C9D3255C}"/>
              </a:ext>
            </a:extLst>
          </p:cNvPr>
          <p:cNvSpPr>
            <a:spLocks noGrp="1"/>
          </p:cNvSpPr>
          <p:nvPr>
            <p:ph idx="1"/>
          </p:nvPr>
        </p:nvSpPr>
        <p:spPr/>
        <p:txBody>
          <a:bodyPr/>
          <a:lstStyle/>
          <a:p>
            <a:pPr marL="0" indent="0" algn="just">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EPA, FDA, and USDA approved, we have found that the use of Envirolyte Electrolyzed Water ECA technology will convincingly improve the bottom line increasing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Profitability, Serenity, Safety, &amp; Less Antibiotics</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in each and every livestock application with rapid system payback, even if the customer testifies he has good water.</a:t>
            </a:r>
          </a:p>
          <a:p>
            <a:pPr marL="0" indent="0">
              <a:buNone/>
            </a:pPr>
            <a:endParaRPr lang="en-US" dirty="0"/>
          </a:p>
        </p:txBody>
      </p:sp>
      <p:pic>
        <p:nvPicPr>
          <p:cNvPr id="5" name="Picture 4">
            <a:extLst>
              <a:ext uri="{FF2B5EF4-FFF2-40B4-BE49-F238E27FC236}">
                <a16:creationId xmlns:a16="http://schemas.microsoft.com/office/drawing/2014/main" id="{C2DF86A8-0779-D949-B260-0B48575DFEDE}"/>
              </a:ext>
            </a:extLst>
          </p:cNvPr>
          <p:cNvPicPr/>
          <p:nvPr/>
        </p:nvPicPr>
        <p:blipFill rotWithShape="1">
          <a:blip r:embed="rId3"/>
          <a:srcRect l="68396" t="68451" r="20660" b="20842"/>
          <a:stretch/>
        </p:blipFill>
        <p:spPr bwMode="auto">
          <a:xfrm>
            <a:off x="2365806" y="4099896"/>
            <a:ext cx="1905000" cy="127262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AD7BDFB-0834-A048-B0CE-88379A62766C}"/>
              </a:ext>
            </a:extLst>
          </p:cNvPr>
          <p:cNvPicPr/>
          <p:nvPr/>
        </p:nvPicPr>
        <p:blipFill rotWithShape="1">
          <a:blip r:embed="rId3"/>
          <a:srcRect l="68585" t="38789" r="20472" b="41553"/>
          <a:stretch/>
        </p:blipFill>
        <p:spPr bwMode="auto">
          <a:xfrm>
            <a:off x="5257799" y="4099896"/>
            <a:ext cx="1676401" cy="138009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AB6CCD5-9938-374E-9474-AB6D9358778B}"/>
              </a:ext>
            </a:extLst>
          </p:cNvPr>
          <p:cNvPicPr/>
          <p:nvPr/>
        </p:nvPicPr>
        <p:blipFill rotWithShape="1">
          <a:blip r:embed="rId4"/>
          <a:srcRect l="3290" t="24924" r="90943" b="66084"/>
          <a:stretch/>
        </p:blipFill>
        <p:spPr bwMode="auto">
          <a:xfrm>
            <a:off x="7921193" y="4182148"/>
            <a:ext cx="1409700" cy="12726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508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780443A7-7142-2549-B006-B6470751D951}"/>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ea typeface="Tahoma" panose="020B0604030504040204" pitchFamily="34" charset="0"/>
                <a:cs typeface="Tahoma" panose="020B0604030504040204" pitchFamily="34" charset="0"/>
              </a:rPr>
              <a:t>WHAT DOES IT DO?</a:t>
            </a:r>
            <a:endParaRPr lang="en-US" sz="6000" dirty="0">
              <a:solidFill>
                <a:srgbClr val="6BA6C4"/>
              </a:solidFill>
              <a:latin typeface="Gidole" panose="02000503000000000000" pitchFamily="2" charset="0"/>
            </a:endParaRPr>
          </a:p>
        </p:txBody>
      </p:sp>
      <p:sp>
        <p:nvSpPr>
          <p:cNvPr id="5" name="TextBox 4">
            <a:extLst>
              <a:ext uri="{FF2B5EF4-FFF2-40B4-BE49-F238E27FC236}">
                <a16:creationId xmlns:a16="http://schemas.microsoft.com/office/drawing/2014/main" id="{61EA939A-2AA0-444C-8FF0-04FF005461BC}"/>
              </a:ext>
            </a:extLst>
          </p:cNvPr>
          <p:cNvSpPr txBox="1"/>
          <p:nvPr/>
        </p:nvSpPr>
        <p:spPr>
          <a:xfrm>
            <a:off x="838200" y="1690688"/>
            <a:ext cx="10515600" cy="4401205"/>
          </a:xfrm>
          <a:prstGeom prst="rect">
            <a:avLst/>
          </a:prstGeom>
          <a:noFill/>
        </p:spPr>
        <p:txBody>
          <a:bodyPr wrap="square" rtlCol="0">
            <a:spAutoFit/>
          </a:bodyPr>
          <a:lstStyle/>
          <a:p>
            <a:r>
              <a:rPr lang="en-US" sz="2800" dirty="0" err="1">
                <a:solidFill>
                  <a:srgbClr val="143955"/>
                </a:solidFill>
                <a:latin typeface="Gidole" panose="02000503000000000000" pitchFamily="2" charset="0"/>
                <a:ea typeface="Tahoma" panose="020B0604030504040204" pitchFamily="34" charset="0"/>
                <a:cs typeface="Tahoma" panose="020B0604030504040204" pitchFamily="34" charset="0"/>
              </a:rPr>
              <a:t>Envirolyte</a:t>
            </a:r>
            <a:r>
              <a:rPr lang="en-US" sz="2800" dirty="0">
                <a:solidFill>
                  <a:srgbClr val="143955"/>
                </a:solidFill>
                <a:latin typeface="Gidole" panose="02000503000000000000" pitchFamily="2" charset="0"/>
                <a:ea typeface="Tahoma" panose="020B0604030504040204" pitchFamily="34" charset="0"/>
                <a:cs typeface="Tahoma" panose="020B0604030504040204" pitchFamily="34" charset="0"/>
              </a:rPr>
              <a:t> </a:t>
            </a:r>
            <a:r>
              <a:rPr lang="en-US" sz="2800" dirty="0" err="1">
                <a:solidFill>
                  <a:srgbClr val="143955"/>
                </a:solidFill>
                <a:latin typeface="Gidole" panose="02000503000000000000" pitchFamily="2" charset="0"/>
                <a:ea typeface="Tahoma" panose="020B0604030504040204" pitchFamily="34" charset="0"/>
                <a:cs typeface="Tahoma" panose="020B0604030504040204" pitchFamily="34" charset="0"/>
              </a:rPr>
              <a:t>Electolyzed</a:t>
            </a:r>
            <a:r>
              <a:rPr lang="en-US" sz="2800" dirty="0">
                <a:solidFill>
                  <a:srgbClr val="143955"/>
                </a:solidFill>
                <a:latin typeface="Gidole" panose="02000503000000000000" pitchFamily="2" charset="0"/>
                <a:ea typeface="Tahoma" panose="020B0604030504040204" pitchFamily="34" charset="0"/>
                <a:cs typeface="Tahoma" panose="020B0604030504040204" pitchFamily="34" charset="0"/>
              </a:rPr>
              <a:t> Water (EW, EOW, or EO, also known as electrolyzed oxidizing water or ionized water solution) technology is the process of passing ordinary water or diluted saline solution through a specially designed electrolytic cell in order to modify its functional properties without adding reagents.  Envirolyte solutions (Anolyte and Catholyte) have the demonstrated ability to:</a:t>
            </a:r>
          </a:p>
          <a:p>
            <a:endParaRPr lang="en-US" sz="2000"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algn="ctr"/>
            <a:r>
              <a:rPr lang="en-US" sz="2800" b="1" dirty="0">
                <a:solidFill>
                  <a:srgbClr val="143955"/>
                </a:solidFill>
                <a:latin typeface="Gidole" panose="02000503000000000000" pitchFamily="2" charset="0"/>
                <a:ea typeface="Tahoma" panose="020B0604030504040204" pitchFamily="34" charset="0"/>
                <a:cs typeface="Tahoma" panose="020B0604030504040204" pitchFamily="34" charset="0"/>
              </a:rPr>
              <a:t>DESTROY MICRO-OGRANISMS </a:t>
            </a:r>
          </a:p>
          <a:p>
            <a:pPr algn="ctr"/>
            <a:r>
              <a:rPr lang="en-US" sz="2800" b="1" dirty="0">
                <a:solidFill>
                  <a:srgbClr val="143955"/>
                </a:solidFill>
                <a:latin typeface="Gidole" panose="02000503000000000000" pitchFamily="2" charset="0"/>
                <a:ea typeface="Tahoma" panose="020B0604030504040204" pitchFamily="34" charset="0"/>
                <a:cs typeface="Tahoma" panose="020B0604030504040204" pitchFamily="34" charset="0"/>
              </a:rPr>
              <a:t>PURIFY WATER</a:t>
            </a:r>
          </a:p>
          <a:p>
            <a:pPr algn="ctr"/>
            <a:r>
              <a:rPr lang="en-US" sz="2800" b="1" dirty="0">
                <a:solidFill>
                  <a:srgbClr val="143955"/>
                </a:solidFill>
                <a:latin typeface="Gidole" panose="02000503000000000000" pitchFamily="2" charset="0"/>
                <a:ea typeface="Tahoma" panose="020B0604030504040204" pitchFamily="34" charset="0"/>
                <a:cs typeface="Tahoma" panose="020B0604030504040204" pitchFamily="34" charset="0"/>
              </a:rPr>
              <a:t>ACTS AS CLEANSER &amp; DEGREASER </a:t>
            </a:r>
          </a:p>
        </p:txBody>
      </p:sp>
    </p:spTree>
    <p:extLst>
      <p:ext uri="{BB962C8B-B14F-4D97-AF65-F5344CB8AC3E}">
        <p14:creationId xmlns:p14="http://schemas.microsoft.com/office/powerpoint/2010/main" val="426052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6724558-9530-5F47-A102-A8F1731D129D}"/>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ORP – IS IT IMPORTANT? </a:t>
            </a:r>
            <a:r>
              <a:rPr lang="en-US" sz="8000" b="1" dirty="0">
                <a:solidFill>
                  <a:srgbClr val="FF0000"/>
                </a:solidFill>
                <a:latin typeface="Gidole" panose="02000503000000000000" pitchFamily="2" charset="0"/>
              </a:rPr>
              <a:t>YES!</a:t>
            </a:r>
            <a:endParaRPr lang="en-US" sz="6000" b="1" dirty="0">
              <a:solidFill>
                <a:srgbClr val="FF0000"/>
              </a:solidFill>
              <a:latin typeface="Gidole" panose="02000503000000000000" pitchFamily="2" charset="0"/>
            </a:endParaRPr>
          </a:p>
        </p:txBody>
      </p:sp>
      <p:sp>
        <p:nvSpPr>
          <p:cNvPr id="3" name="Content Placeholder 2">
            <a:extLst>
              <a:ext uri="{FF2B5EF4-FFF2-40B4-BE49-F238E27FC236}">
                <a16:creationId xmlns:a16="http://schemas.microsoft.com/office/drawing/2014/main" id="{15792BB4-CE3D-5344-9ABE-EC7EA0498020}"/>
              </a:ext>
            </a:extLst>
          </p:cNvPr>
          <p:cNvSpPr>
            <a:spLocks noGrp="1"/>
          </p:cNvSpPr>
          <p:nvPr>
            <p:ph sz="half" idx="1"/>
          </p:nvPr>
        </p:nvSpPr>
        <p:spPr/>
        <p:txBody>
          <a:bodyPr>
            <a:normAutofit fontScale="85000" lnSpcReduction="10000"/>
          </a:bodyPr>
          <a:lstStyle/>
          <a:p>
            <a:pPr marL="0" indent="0">
              <a:buNone/>
            </a:pPr>
            <a:r>
              <a:rPr lang="en-US" b="1" dirty="0">
                <a:solidFill>
                  <a:srgbClr val="FF0000"/>
                </a:solidFill>
                <a:latin typeface="Gidole" panose="02000503000000000000" pitchFamily="2" charset="0"/>
              </a:rPr>
              <a:t>Oxidation-Reduction Potential </a:t>
            </a:r>
            <a:r>
              <a:rPr lang="en-US" dirty="0">
                <a:latin typeface="Gidole" panose="02000503000000000000" pitchFamily="2" charset="0"/>
              </a:rPr>
              <a:t>= </a:t>
            </a:r>
            <a:r>
              <a:rPr lang="en-US" dirty="0">
                <a:solidFill>
                  <a:srgbClr val="143955"/>
                </a:solidFill>
                <a:latin typeface="Gidole" panose="02000503000000000000" pitchFamily="2" charset="0"/>
              </a:rPr>
              <a:t>Measure of the cleanliness of the water &amp; its ability to break down contaminants.</a:t>
            </a:r>
          </a:p>
          <a:p>
            <a:pPr marL="0" indent="0">
              <a:buNone/>
            </a:pPr>
            <a:endParaRPr lang="en-US" sz="1900" dirty="0">
              <a:solidFill>
                <a:srgbClr val="143955"/>
              </a:solidFill>
              <a:latin typeface="Gidole" panose="02000503000000000000" pitchFamily="2" charset="0"/>
            </a:endParaRPr>
          </a:p>
          <a:p>
            <a:pPr marL="0" indent="0">
              <a:buNone/>
            </a:pPr>
            <a:r>
              <a:rPr lang="en-US" dirty="0">
                <a:solidFill>
                  <a:srgbClr val="143955"/>
                </a:solidFill>
                <a:latin typeface="Gidole" panose="02000503000000000000" pitchFamily="2" charset="0"/>
              </a:rPr>
              <a:t>ORP sensors work by measuring the dissolved oxygen. More contaminants in the water results in less dissolved oxygen because the organic material consumes the oxygen, therefore, the lower the ORP level. The higher the ORP level, the more ability the water has to destroy foreign contaminants such as microbes, or carbon based contaminants. </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D30BF869-6343-FB49-8664-BD6DB2176E23}"/>
              </a:ext>
            </a:extLst>
          </p:cNvPr>
          <p:cNvGraphicFramePr>
            <a:graphicFrameLocks noGrp="1"/>
          </p:cNvGraphicFramePr>
          <p:nvPr>
            <p:extLst>
              <p:ext uri="{D42A27DB-BD31-4B8C-83A1-F6EECF244321}">
                <p14:modId xmlns:p14="http://schemas.microsoft.com/office/powerpoint/2010/main" val="1198265305"/>
              </p:ext>
            </p:extLst>
          </p:nvPr>
        </p:nvGraphicFramePr>
        <p:xfrm>
          <a:off x="6058930" y="1844557"/>
          <a:ext cx="5294870" cy="3724912"/>
        </p:xfrm>
        <a:graphic>
          <a:graphicData uri="http://schemas.openxmlformats.org/drawingml/2006/table">
            <a:tbl>
              <a:tblPr firstRow="1" bandRow="1">
                <a:tableStyleId>{5C22544A-7EE6-4342-B048-85BDC9FD1C3A}</a:tableStyleId>
              </a:tblPr>
              <a:tblGrid>
                <a:gridCol w="2464356">
                  <a:extLst>
                    <a:ext uri="{9D8B030D-6E8A-4147-A177-3AD203B41FA5}">
                      <a16:colId xmlns:a16="http://schemas.microsoft.com/office/drawing/2014/main" val="20000"/>
                    </a:ext>
                  </a:extLst>
                </a:gridCol>
                <a:gridCol w="2830514">
                  <a:extLst>
                    <a:ext uri="{9D8B030D-6E8A-4147-A177-3AD203B41FA5}">
                      <a16:colId xmlns:a16="http://schemas.microsoft.com/office/drawing/2014/main" val="20001"/>
                    </a:ext>
                  </a:extLst>
                </a:gridCol>
              </a:tblGrid>
              <a:tr h="465614">
                <a:tc>
                  <a:txBody>
                    <a:bodyPr/>
                    <a:lstStyle/>
                    <a:p>
                      <a:pPr algn="ctr"/>
                      <a:r>
                        <a:rPr lang="en-US" dirty="0"/>
                        <a:t>ORP</a:t>
                      </a:r>
                      <a:r>
                        <a:rPr lang="en-US" baseline="0" dirty="0"/>
                        <a:t> Level (mV)</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5614">
                <a:tc>
                  <a:txBody>
                    <a:bodyPr/>
                    <a:lstStyle/>
                    <a:p>
                      <a:pPr algn="ctr"/>
                      <a:r>
                        <a:rPr lang="en-US" dirty="0"/>
                        <a:t>0 – 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 practical</a:t>
                      </a:r>
                      <a:r>
                        <a:rPr lang="en-US" baseline="0" dirty="0"/>
                        <a:t> use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5614">
                <a:tc>
                  <a:txBody>
                    <a:bodyPr/>
                    <a:lstStyle/>
                    <a:p>
                      <a:pPr algn="ctr"/>
                      <a:r>
                        <a:rPr lang="en-US" dirty="0"/>
                        <a:t>150</a:t>
                      </a:r>
                      <a:r>
                        <a:rPr lang="en-US" baseline="0" dirty="0"/>
                        <a:t> – 250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Aquaculture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614">
                <a:tc>
                  <a:txBody>
                    <a:bodyPr/>
                    <a:lstStyle/>
                    <a:p>
                      <a:pPr algn="ctr"/>
                      <a:r>
                        <a:rPr lang="en-US" dirty="0"/>
                        <a:t>250 – 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Cooling Towers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5614">
                <a:tc>
                  <a:txBody>
                    <a:bodyPr/>
                    <a:lstStyle/>
                    <a:p>
                      <a:pPr algn="ctr"/>
                      <a:r>
                        <a:rPr lang="en-US" dirty="0"/>
                        <a:t>400</a:t>
                      </a:r>
                      <a:r>
                        <a:rPr lang="en-US" baseline="0" dirty="0"/>
                        <a:t> – 475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Swimming Pools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5614">
                <a:tc>
                  <a:txBody>
                    <a:bodyPr/>
                    <a:lstStyle/>
                    <a:p>
                      <a:pPr algn="ctr"/>
                      <a:r>
                        <a:rPr lang="en-US" dirty="0"/>
                        <a:t>450 –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Hot Tubs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5614">
                <a:tc>
                  <a:txBody>
                    <a:bodyPr/>
                    <a:lstStyle/>
                    <a:p>
                      <a:pPr algn="ctr"/>
                      <a:r>
                        <a:rPr lang="en-US"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Water Disinfection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5614">
                <a:tc>
                  <a:txBody>
                    <a:bodyPr/>
                    <a:lstStyle/>
                    <a:p>
                      <a:pPr algn="ctr"/>
                      <a:r>
                        <a:rPr lang="en-US" dirty="0"/>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Water Sterilization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826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1447</Words>
  <Application>Microsoft Macintosh PowerPoint</Application>
  <PresentationFormat>Widescreen</PresentationFormat>
  <Paragraphs>229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Gidole</vt:lpstr>
      <vt:lpstr>Symbol</vt:lpstr>
      <vt:lpstr>Tahoma</vt:lpstr>
      <vt:lpstr>Times New Roman</vt:lpstr>
      <vt:lpstr>Wingdings</vt:lpstr>
      <vt:lpstr>Office Theme</vt:lpstr>
      <vt:lpstr>PowerPoint Presentation</vt:lpstr>
      <vt:lpstr>WATER PURFICIATION: TURKEY</vt:lpstr>
      <vt:lpstr>PowerPoint Presentation</vt:lpstr>
      <vt:lpstr>AN EXCELLENT SOLUTION STERILIZATION • WATER PURIFICATION • DISINFECTION</vt:lpstr>
      <vt:lpstr>ENVIROMENTALLY FRIENDLY CLEAN WATER</vt:lpstr>
      <vt:lpstr>ANOLYTE</vt:lpstr>
      <vt:lpstr>EPA, FDA, &amp; USDA APPROVED</vt:lpstr>
      <vt:lpstr>WHAT DOES IT DO?</vt:lpstr>
      <vt:lpstr>ORP – IS IT IMPORTANT? YES!</vt:lpstr>
      <vt:lpstr>ORP AND BACTERIAL ACTIVITY</vt:lpstr>
      <vt:lpstr>EQUIPMENT CAN PRODUCE  TWO BASIC TYPES OF FLUID</vt:lpstr>
      <vt:lpstr>BENEFITS OF ANOLYTE APPLICATION</vt:lpstr>
      <vt:lpstr>ANOYLYTE DOSING</vt:lpstr>
      <vt:lpstr>CHLORINATION VS. ANOLYTE Anolyte is safer and more effective in eradicating hazardous conditions such as Legionella</vt:lpstr>
      <vt:lpstr>CHLORINATION VS. ANOLYTE Anolyte is safer and more effective in eradicating hazardous conditions such as Legionella</vt:lpstr>
      <vt:lpstr>WHAT IS ANOLYTE</vt:lpstr>
      <vt:lpstr>ANOLYTE IS SUPERIOR</vt:lpstr>
      <vt:lpstr>ANOLYTE IS SUPERIOR</vt:lpstr>
      <vt:lpstr>CUSTOM ENVIROLYTE INSTALLS</vt:lpstr>
      <vt:lpstr>TURKEYS</vt:lpstr>
      <vt:lpstr>PowerPoint Presentation</vt:lpstr>
      <vt:lpstr>PowerPoint Presentation</vt:lpstr>
      <vt:lpstr>NEXT STEPS</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Miller</dc:creator>
  <cp:lastModifiedBy>Marion Miller</cp:lastModifiedBy>
  <cp:revision>43</cp:revision>
  <dcterms:created xsi:type="dcterms:W3CDTF">2018-05-02T16:05:05Z</dcterms:created>
  <dcterms:modified xsi:type="dcterms:W3CDTF">2018-05-23T21:12:05Z</dcterms:modified>
</cp:coreProperties>
</file>